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54"/>
  </p:notesMasterIdLst>
  <p:sldIdLst>
    <p:sldId id="256" r:id="rId2"/>
    <p:sldId id="326" r:id="rId3"/>
    <p:sldId id="266" r:id="rId4"/>
    <p:sldId id="267" r:id="rId5"/>
    <p:sldId id="271" r:id="rId6"/>
    <p:sldId id="292" r:id="rId7"/>
    <p:sldId id="327" r:id="rId8"/>
    <p:sldId id="294" r:id="rId9"/>
    <p:sldId id="311" r:id="rId10"/>
    <p:sldId id="293" r:id="rId11"/>
    <p:sldId id="280" r:id="rId12"/>
    <p:sldId id="281" r:id="rId13"/>
    <p:sldId id="283" r:id="rId14"/>
    <p:sldId id="295" r:id="rId15"/>
    <p:sldId id="323" r:id="rId16"/>
    <p:sldId id="298" r:id="rId17"/>
    <p:sldId id="299" r:id="rId18"/>
    <p:sldId id="300" r:id="rId19"/>
    <p:sldId id="297" r:id="rId20"/>
    <p:sldId id="310" r:id="rId21"/>
    <p:sldId id="268" r:id="rId22"/>
    <p:sldId id="314" r:id="rId23"/>
    <p:sldId id="301" r:id="rId24"/>
    <p:sldId id="270" r:id="rId25"/>
    <p:sldId id="324" r:id="rId26"/>
    <p:sldId id="272" r:id="rId27"/>
    <p:sldId id="302" r:id="rId28"/>
    <p:sldId id="305" r:id="rId29"/>
    <p:sldId id="325" r:id="rId30"/>
    <p:sldId id="306" r:id="rId31"/>
    <p:sldId id="307" r:id="rId32"/>
    <p:sldId id="309" r:id="rId33"/>
    <p:sldId id="288" r:id="rId34"/>
    <p:sldId id="290" r:id="rId35"/>
    <p:sldId id="312" r:id="rId36"/>
    <p:sldId id="274" r:id="rId37"/>
    <p:sldId id="273" r:id="rId38"/>
    <p:sldId id="289" r:id="rId39"/>
    <p:sldId id="275" r:id="rId40"/>
    <p:sldId id="287" r:id="rId41"/>
    <p:sldId id="291" r:id="rId42"/>
    <p:sldId id="313" r:id="rId43"/>
    <p:sldId id="318" r:id="rId44"/>
    <p:sldId id="319" r:id="rId45"/>
    <p:sldId id="276" r:id="rId46"/>
    <p:sldId id="284" r:id="rId47"/>
    <p:sldId id="285" r:id="rId48"/>
    <p:sldId id="321" r:id="rId49"/>
    <p:sldId id="322" r:id="rId50"/>
    <p:sldId id="277" r:id="rId51"/>
    <p:sldId id="286" r:id="rId52"/>
    <p:sldId id="27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4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AC02-5176-4AE6-AD7C-B1556EA1DC24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3151C-9B30-4DFA-935B-6FCCC54D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3151C-9B30-4DFA-935B-6FCCC54D7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3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54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23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4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69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6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3D86-B1A9-4E08-8BED-BE1F6F434F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FD171F-B5B7-4BB8-85DB-A3965177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479" y="2809970"/>
            <a:ext cx="9803134" cy="117172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Rash in Pregnancy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225" y="3981692"/>
            <a:ext cx="9687387" cy="20029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Dr.Hajra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Farooq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Resident Virology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35" y="0"/>
            <a:ext cx="3121158" cy="288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633A9C-7300-452A-9370-EF85AA946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72" y="103854"/>
            <a:ext cx="3409133" cy="2785656"/>
          </a:xfrm>
          <a:prstGeom prst="rect">
            <a:avLst/>
          </a:prstGeom>
        </p:spPr>
      </p:pic>
      <p:pic>
        <p:nvPicPr>
          <p:cNvPr id="6" name="Picture 2" descr="A suspected viral rash in pregnancy | The BM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49" y="3981692"/>
            <a:ext cx="4896091" cy="24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Rubella: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97284"/>
            <a:ext cx="8915400" cy="37776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a woman is suspected of having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rubella, the following points should be kept in mind</a:t>
            </a:r>
          </a:p>
          <a:p>
            <a:pPr marL="0" indent="0">
              <a:buNone/>
            </a:pP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Gestational age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rash onset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full clinical and epidemiological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0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22031"/>
            <a:ext cx="8911687" cy="148296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Implications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Pregnancy: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b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90646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Infection in the mother is mild and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self-limiting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fetus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is at risk of developing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CRS</a:t>
            </a: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risk of CRS is related to the timing of the primary maternal infection </a:t>
            </a:r>
          </a:p>
          <a:p>
            <a:pPr lvl="1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than 10 weeks: 80 – 90%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(Multiple Defects)</a:t>
            </a:r>
          </a:p>
          <a:p>
            <a:pPr lvl="1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– 16 weeks: 10 – 20% </a:t>
            </a:r>
          </a:p>
          <a:p>
            <a:pPr lvl="1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– 20 weeks: 20% (deafness) 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Greater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than 20 weeks: less than 1% </a:t>
            </a:r>
          </a:p>
          <a:p>
            <a:pPr marL="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8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Laboratory Investigation of Rubella Infection: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blood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sample should be sent at presentation and compared with booking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Diagnosis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cannot be made on the presence of a single positive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should be confirmed either by demonstrating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-conversion during pregnancy or with avidity testing (strength of binding of specific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226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Rubella: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binding is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weak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if the sample is taken within a few weeks of a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primary infection (low avidity)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but matures over weeks/ months to become more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strongly bound (high avidity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if the infection occurs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six months or more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before the sample was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taken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7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43068"/>
            <a:ext cx="8911687" cy="1661932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Management of confirmed rubella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 is no specific treatment for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rubella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depends on the gestation of pregnancy, the individual circumstances of the woman and the likelihood of congenital abnormalities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Decisions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 the management of a pregnant woman diagnosed with rubella in the first 20 weeks of pregnancy are best made in a specialist fetal medicine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3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ecause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of the potentially devastating effects on the fetus, women should be counseled about maternal-fetal transmission and offered pregnancy termination, especially prior to 16 weeks’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gestation</a:t>
            </a: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20 weeks’ gestation, management should be individualized, and parents should be counseled about the potential for delayed consequences of rubella infection </a:t>
            </a:r>
            <a:endParaRPr lang="en-U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is no definitively beneficial in utero treatment available for exposed or affected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fetuses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3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neonate: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448993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Neonates should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 investigated at birth for congenital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 preferably within the first month of life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cord blood, placenta, urine and an oral fluid should be taken from the infant soon after delivery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Congenital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rubella infection (CRI) is confirmed by detection of rubella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serum or oral fluid and/or detection of rubella RNA in body fluids </a:t>
            </a:r>
          </a:p>
        </p:txBody>
      </p:sp>
    </p:spTree>
    <p:extLst>
      <p:ext uri="{BB962C8B-B14F-4D97-AF65-F5344CB8AC3E}">
        <p14:creationId xmlns:p14="http://schemas.microsoft.com/office/powerpoint/2010/main" val="424986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32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44547"/>
            <a:ext cx="8915400" cy="41321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Infants with congenital rubella infection are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excrete virus at birth and some may continue to excrete for more than a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infants diagnosed with CRI, isolation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infant until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infant in no longer considered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Susceptible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individuals should avoid contact with the infant and offered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vaccination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18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225" y="104173"/>
            <a:ext cx="9378387" cy="159730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225" y="1620456"/>
            <a:ext cx="8915400" cy="44065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previously well 25 week pregnant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 teacher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after having contact with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her 5 year old student 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days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ago who has generalized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pruritic vesicular rash.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lesions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mostly concentrated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the chest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back of the child. What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would you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advise?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Check her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VZV serology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Zoster immunoglobulin if negative serology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Prophylctic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aciclovir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if negative serology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HHV 6 and 7 Serology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Measles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hicken Pox Notification - 13 September Newsletter 20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624110"/>
            <a:ext cx="8911687" cy="52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9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grepmed.com/uploads/354/pregnancyrash-primarycare-diagnosis-pregnancy-derm-original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09" y="624110"/>
            <a:ext cx="9875104" cy="53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62708"/>
            <a:ext cx="8911687" cy="144229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Generalized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vesicular rash illness in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pregnancy: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247441"/>
            <a:ext cx="8915400" cy="366378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Investigation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will be directed by clinical/epidemiological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disseminated vesicular rash is highly suggestive of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chickenpox</a:t>
            </a:r>
          </a:p>
        </p:txBody>
      </p:sp>
    </p:spTree>
    <p:extLst>
      <p:ext uri="{BB962C8B-B14F-4D97-AF65-F5344CB8AC3E}">
        <p14:creationId xmlns:p14="http://schemas.microsoft.com/office/powerpoint/2010/main" val="315269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Implications for Pregnancy: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Most cases of congenital varicella syndrome occur in infants whose mothers were infected between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8 and 20 weeks gestation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However, the overall risk of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vertical transmission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quite small compared with other viruses acquired during pregnancy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risk appears to be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approximately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percent -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the infection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occurs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between 13 and 20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&lt;1 percent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it occurs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before 13 weeks</a:t>
            </a:r>
          </a:p>
        </p:txBody>
      </p:sp>
    </p:spTree>
    <p:extLst>
      <p:ext uri="{BB962C8B-B14F-4D97-AF65-F5344CB8AC3E}">
        <p14:creationId xmlns:p14="http://schemas.microsoft.com/office/powerpoint/2010/main" val="1549675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51413"/>
            <a:ext cx="8911687" cy="145358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Laboratory investigation of suspected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chickenpox: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2090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diagnosis can be made clinically in many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instances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Laboratory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diagnosis of active infection should be by DNA detection, virus antigen or electron microscopy of vesicle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fluid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Detection of VZV DNA in the amniotic fluid by polymerase chain reaction (PCR) can also be used for the confirmation of chickenpox infection in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fetus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 only be requested by a specialist in fetal medicine and is usually requested in tandem with serial ultrasound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scanning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6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99152"/>
            <a:ext cx="8911687" cy="225845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Management of confirmed chickenpox infection in a pregnant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woman: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765234"/>
            <a:ext cx="8915400" cy="31459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pregnant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women require an urgent clinical assessment 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presentation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 avoid contact with others who might be at risk, such as other pregnant women and neonates, and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immunosuppressed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87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Uncomplicated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varicella 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acyclovir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therapy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(800 mg five times per day for seven days) for all pregnant women with uncomplicated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varicella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 within 24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onset of Rash)</a:t>
            </a:r>
          </a:p>
          <a:p>
            <a:pPr marL="0" lvl="2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 chickenpox is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uncomplicated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 woman can be reassured, offered acyclovir if appropriate and sent home with arrangements for daily review and for outpatient follow up for 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fetus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woman should be advised to seek help if the clinical picture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deteriorates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there is deterioration, or the fever persists, or the cropping of the rash continues after 6 days, or the woman develops respiratory symptoms, the woman should be referred for urgent hospital assessment</a:t>
            </a: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0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97711"/>
            <a:ext cx="8911687" cy="1407289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criteria indicating that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hospitalization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required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respiratory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symptoms 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neurological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symptoms other than headache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hemorrhagic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rash or bleeding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disease – dense rash/numerous mucosal lesions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immunosuppression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the woman presents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more than 24 hours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the onset of rash and there are no indications of complications,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antivirals are not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routinely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advised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VZIG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has no place in treatment once the rash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appears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Intravenous treatment with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aciclovir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indicated if the chickenpox is severe or there are any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1231777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Varicella pneumonia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Intravenous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acyclovir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(10 mg/kg every eight hours) for pregnant women with varicella pneumonia</a:t>
            </a:r>
          </a:p>
        </p:txBody>
      </p:sp>
    </p:spTree>
    <p:extLst>
      <p:ext uri="{BB962C8B-B14F-4D97-AF65-F5344CB8AC3E}">
        <p14:creationId xmlns:p14="http://schemas.microsoft.com/office/powerpoint/2010/main" val="397667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739" y="-11722"/>
            <a:ext cx="9050216" cy="1301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Maculopapular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Rash:</a:t>
            </a:r>
            <a:b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0892" y="1441938"/>
            <a:ext cx="9933720" cy="5029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Macule means ‘spot’ and papule means ‘little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bump’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niform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small, red spots on the skin which may feel slightly ‘bumpy’ to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touch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in: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Rubella (Pakistan)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Measles</a:t>
            </a:r>
          </a:p>
          <a:p>
            <a:pPr lvl="1"/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Parvovius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B19 (UK)</a:t>
            </a:r>
          </a:p>
          <a:p>
            <a:pPr lvl="1"/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Enterovirus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Cosackevirus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HHV-6 and 7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Maculopapular rashes at Kirksville College of Osteopathic Medicine -  Study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3" y="2672862"/>
            <a:ext cx="4787289" cy="325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178" y="346317"/>
            <a:ext cx="8911687" cy="149405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Management of proven chickenpox exposure in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utero: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lack of evidence to support immunoglobulin and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aciclovir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treatment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prevent vertical transmission or fetal varicella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syndrome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utero zoster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70390"/>
            <a:ext cx="8911687" cy="153461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Management of the neonate exposed to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chickenpox: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VZIG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neonates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whose mothers develop chickenpox (but not shingles) in the period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7 days before to 7 days after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VZIG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be given without VZV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antibody testing of the neonate 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mother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Prophylactic, intravenous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aciclovir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should also be considered in addition to VZIG for neonates whose mothers develop chickenpox in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period 4 days before to 2 days after delivery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as they are at the highest risk of a fatal outcome despite VZIG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prophylaxis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96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437927"/>
          </a:xfrm>
        </p:spPr>
        <p:txBody>
          <a:bodyPr>
            <a:normAutofit/>
          </a:bodyPr>
          <a:lstStyle/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severe chickenpox develops in the neonate despite VZIG, high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dose intravenous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aciclovir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treatment of 20mg/kg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every 8 hours for at least 7 days should be started as soon as possible 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Mothers with chickenpox or shingles can breast feed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safely</a:t>
            </a:r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they have lesions close to the nipple, they should express milk from the affected breast until the lesions have crusted; this expressed milk can be fed to the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baby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86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1045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15 month old infant visited the GP clinic with history of fever, runny nose , rash and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Koplik’s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spots inside the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buccal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mucosa.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mother had not had any obvious illness during the pregnancy.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your diagnosis?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A. Mumps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B.CMV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Measles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HBV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E. Rubella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23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iral measles outbreak in Auckland has Pacific nations on alert | RNZ New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624109"/>
            <a:ext cx="8911687" cy="44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33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48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93539"/>
            <a:ext cx="8911687" cy="1511461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Implications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Pregnancy</a:t>
            </a:r>
            <a:r>
              <a:rPr lang="en-US" sz="5300" b="1" dirty="0"/>
              <a:t>:</a:t>
            </a:r>
            <a:r>
              <a:rPr lang="en-US" sz="53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 evidence to support an association with congenital infection and fetal damage directly from measles infection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Maternal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 can be severe, which may result in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fetal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loss or preterm delivery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Congenital measles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(defined by the appearance of measles rash within 10 days of birth) and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postnatally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acquired measles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(defined as appearance of measles rash within 14 to 30 days of birth) are associated with a spectrum of illnesses ranging from mild to severe disease</a:t>
            </a:r>
            <a:r>
              <a:rPr lang="en-US" sz="2400" dirty="0"/>
              <a:t>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Measles in 3</a:t>
            </a:r>
            <a:r>
              <a:rPr lang="en-US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Trimester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66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"/>
            <a:ext cx="8911687" cy="2245488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Laboratory investigation of suspected 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measles: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serum sample should be collected at first presentation and sent for laboratory testing for measles-specific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Isolation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measles virus in culture, or detection of measles virus RNA by reverse transcription polymerase chain reaction (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RT-PCR)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Recent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measles infection can be confirmed or excluded by testing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measles-specific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serum sample taken more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than 4 days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within one month after the onset of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79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12516"/>
            <a:ext cx="8911687" cy="1592484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Management of confirmed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measles: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measles has been confirmed the management of the pregnancy should continue as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risk of maternal pneumonitis, pregnant women must be closely monitored and asked to seek urgent advice if they develop respiratory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symptoms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26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38896"/>
            <a:ext cx="8911687" cy="1994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Neonates born to measles infected 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mothers: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Human normal immunoglobulin (HNIG) is recommended for neonates born to mothers who develop a measles rash 6 days before to 6 days after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neonates and infants exposed to measles, HNIG is recommended for up to and including 8 months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5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228" y="0"/>
            <a:ext cx="10469633" cy="163536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Vesicular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Rash: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979" y="2133600"/>
            <a:ext cx="9988633" cy="377762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 blisters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aised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have fluid filled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vesicles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Vesicular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rashes are seen in: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Varicella Zoster Virus </a:t>
            </a:r>
          </a:p>
          <a:p>
            <a:pPr lvl="2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Chickenpox 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 over the body </a:t>
            </a:r>
          </a:p>
          <a:p>
            <a:pPr lvl="2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Shingles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(Herpes Zoster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localised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Herpes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simplex –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localized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mouth or genital regions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46" y="817684"/>
            <a:ext cx="4747846" cy="2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5 year old child was brought to the GP with history of fever and  a distinctive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bright red rash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his right cheek for the past 3 days.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A. Parvovirus B 19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B. Measles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HHV 6 and &amp;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Enteroviruses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E. Drug Allergy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31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arvovirus infection - Symptoms and causes - Mayo Clin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624109"/>
            <a:ext cx="8911687" cy="45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10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111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Parvovirus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B 19: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Acute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 in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first half of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pregnancy-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proven risk of parvovirus-induced congenital anomalies, but there is a risk for fetal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Acute infection beyond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 weeks gestation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fetal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scalp edema, ascites,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polyhydramnios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cardiomegaly)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Cases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reported more than eight weeks after the initial maternal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68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have been cases of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reported more than eight weeks after the initial maternal infection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suggesting that ultrasound be performed for at least eight weeks after an acute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71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9261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Parvovirus B 19: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 in the first 20 weeks can lead to a 9% increase of fetal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risk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if maternal infection is acquired between 9 - 20 weeks gestation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about half of which die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Maternal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 after 20 weeks is rarely associated with developmental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fetal loss (&lt;1%) </a:t>
            </a:r>
          </a:p>
        </p:txBody>
      </p:sp>
    </p:spTree>
    <p:extLst>
      <p:ext uri="{BB962C8B-B14F-4D97-AF65-F5344CB8AC3E}">
        <p14:creationId xmlns:p14="http://schemas.microsoft.com/office/powerpoint/2010/main" val="4183689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58815"/>
            <a:ext cx="8911687" cy="1546185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Laboratory investigation of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Maternal </a:t>
            </a: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arvovirus infection: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antibody capture radioimmunoassay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enzyme-linked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immunosorbent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assay (ELISA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are sensitive tests, detecting between 80 and 90 percent of patients with clinical B19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Circulating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antibodies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 be detected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approximately 10 days after exposure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just prior to the onset of symptoms; they may persist for three months 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longer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B19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antibodies are detected several days after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usually persist for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years (marker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past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8412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reliance on a negative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serologic result alone can be misleading in a patient with a significant exposure history, because in some instances maternal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levels may be below the detection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such cases,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polymerase chain reaction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be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</a:p>
        </p:txBody>
      </p:sp>
    </p:spTree>
    <p:extLst>
      <p:ext uri="{BB962C8B-B14F-4D97-AF65-F5344CB8AC3E}">
        <p14:creationId xmlns:p14="http://schemas.microsoft.com/office/powerpoint/2010/main" val="500277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Fetal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parvovirus </a:t>
            </a: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infection: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Polymerase chain reaction (PCR) is a sensitive method to detect small amounts of B19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articularly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helpful when attempting to determine the cause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is the method of choice to make the diagnosis of fetal parvovirus infection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Another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option is to obtain fetal blood for B19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percutaneous fetal blood sampling, the method used to obtain fetal blood, carries a 1 percent fetal loss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88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 Diagnostic Techniques: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>
                <a:latin typeface="Calibri" panose="020F0502020204030204" pitchFamily="34" charset="0"/>
                <a:cs typeface="Calibri" panose="020F0502020204030204" pitchFamily="34" charset="0"/>
              </a:rPr>
              <a:t>Electron microscopy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robe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hybridization assays for nucleic acids</a:t>
            </a:r>
          </a:p>
        </p:txBody>
      </p:sp>
    </p:spTree>
    <p:extLst>
      <p:ext uri="{BB962C8B-B14F-4D97-AF65-F5344CB8AC3E}">
        <p14:creationId xmlns:p14="http://schemas.microsoft.com/office/powerpoint/2010/main" val="1544763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293078"/>
            <a:ext cx="9921997" cy="1500554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pregnant woman presenting with a rash illness: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6649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Comprehensive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clinical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history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all pregnant women presenting with a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rash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appearance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the rash should be determined as vesicular or non-vesicular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plan 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lab test and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nature of the rash is unclear they should be investigated for both vesicular and non-vesicular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causes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Management of confirmed parvovirus B19 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Women should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weekly ultrasound scans for 12 weeks following the confirmation of infection to look for early signs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fetal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anaemia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Referral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a fetal medicine unit should be made if the ultrasound scans identify the early sign of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hydrops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26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51413"/>
            <a:ext cx="8911687" cy="145358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Management of confirmed parvovirus B19 </a:t>
            </a:r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only potentially effective intervention is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intrauterine fetal transfusion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treatment of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severe fetal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anemia,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this procedure is not feasible before about 20 weeks of gestation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between 18 and 35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weeks) due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limited visualization and the small size of the relevant anatomic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33949309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 </a:t>
            </a: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0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Question 1: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toddler develops fever with rash and his physician diagnoses him with a case of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erman Measles . His  mother who is six week pregnant and  becomes worried about developing fetus and visits you for advise. What would you advise?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Reassurance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B. Check her Rubella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IgM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Serology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Check Rubella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IgG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Avidity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D.PCR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E. All of the above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ubella (German Measles) symptoms, causes, treatment, medicine, prevention,  diagn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2" y="624110"/>
            <a:ext cx="9004479" cy="528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2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  <a:endParaRPr lang="en-US" sz="5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61791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803</TotalTime>
  <Words>2078</Words>
  <Application>Microsoft Office PowerPoint</Application>
  <PresentationFormat>Widescreen</PresentationFormat>
  <Paragraphs>224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Century Gothic</vt:lpstr>
      <vt:lpstr>Wingdings 3</vt:lpstr>
      <vt:lpstr>Wisp</vt:lpstr>
      <vt:lpstr>Rash in Pregnancy</vt:lpstr>
      <vt:lpstr>PowerPoint Presentation</vt:lpstr>
      <vt:lpstr> Maculopapular Rash:  </vt:lpstr>
      <vt:lpstr>   Vesicular Rash:</vt:lpstr>
      <vt:lpstr>A pregnant woman presenting with a rash illness:</vt:lpstr>
      <vt:lpstr> Question 1:</vt:lpstr>
      <vt:lpstr>PowerPoint Presentation</vt:lpstr>
      <vt:lpstr>PowerPoint Presentation</vt:lpstr>
      <vt:lpstr> Answer:</vt:lpstr>
      <vt:lpstr> Rubella:</vt:lpstr>
      <vt:lpstr> Implications for Pregnancy:  </vt:lpstr>
      <vt:lpstr> Laboratory Investigation of Rubella Infection:</vt:lpstr>
      <vt:lpstr> Rubella:</vt:lpstr>
      <vt:lpstr>Management of confirmed rubella infection:</vt:lpstr>
      <vt:lpstr> Cont…</vt:lpstr>
      <vt:lpstr> Management of the neonate:</vt:lpstr>
      <vt:lpstr> Cont…</vt:lpstr>
      <vt:lpstr> Question:</vt:lpstr>
      <vt:lpstr>PowerPoint Presentation</vt:lpstr>
      <vt:lpstr> Answer:</vt:lpstr>
      <vt:lpstr>Generalized vesicular rash illness in pregnancy:</vt:lpstr>
      <vt:lpstr> Implications for Pregnancy:</vt:lpstr>
      <vt:lpstr>Laboratory investigation of suspected chickenpox:</vt:lpstr>
      <vt:lpstr>Management of confirmed chickenpox infection in a pregnant woman:</vt:lpstr>
      <vt:lpstr> Uncomplicated varicella infection:</vt:lpstr>
      <vt:lpstr> Cont…</vt:lpstr>
      <vt:lpstr> Cont…</vt:lpstr>
      <vt:lpstr> Cont…</vt:lpstr>
      <vt:lpstr> Varicella pneumonia:</vt:lpstr>
      <vt:lpstr>Management of proven chickenpox exposure in utero:</vt:lpstr>
      <vt:lpstr>Management of the neonate exposed to chickenpox:</vt:lpstr>
      <vt:lpstr> Cont…</vt:lpstr>
      <vt:lpstr> Question:</vt:lpstr>
      <vt:lpstr>PowerPoint Presentation</vt:lpstr>
      <vt:lpstr> Answer:</vt:lpstr>
      <vt:lpstr> Implications for Pregnancy: </vt:lpstr>
      <vt:lpstr> Laboratory investigation of suspected measles:</vt:lpstr>
      <vt:lpstr>Management of confirmed measles:</vt:lpstr>
      <vt:lpstr> Neonates born to measles infected mothers:</vt:lpstr>
      <vt:lpstr> Question:</vt:lpstr>
      <vt:lpstr>PowerPoint Presentation</vt:lpstr>
      <vt:lpstr> Answer:</vt:lpstr>
      <vt:lpstr> Parvovirus B 19:</vt:lpstr>
      <vt:lpstr> Cont…</vt:lpstr>
      <vt:lpstr> Parvovirus B 19:</vt:lpstr>
      <vt:lpstr>Laboratory investigation of Maternal Parvovirus infection:</vt:lpstr>
      <vt:lpstr> Cont…</vt:lpstr>
      <vt:lpstr> Fetal parvovirus infection:</vt:lpstr>
      <vt:lpstr> Other Diagnostic Techniques:</vt:lpstr>
      <vt:lpstr> Management of confirmed parvovirus B19 :</vt:lpstr>
      <vt:lpstr>Management of confirmed parvovirus B19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328</cp:revision>
  <dcterms:created xsi:type="dcterms:W3CDTF">2020-09-28T05:57:13Z</dcterms:created>
  <dcterms:modified xsi:type="dcterms:W3CDTF">2020-10-14T11:23:03Z</dcterms:modified>
</cp:coreProperties>
</file>