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00" r:id="rId4"/>
    <p:sldId id="287" r:id="rId5"/>
    <p:sldId id="288" r:id="rId6"/>
    <p:sldId id="289" r:id="rId7"/>
    <p:sldId id="290" r:id="rId8"/>
    <p:sldId id="312" r:id="rId9"/>
    <p:sldId id="291" r:id="rId10"/>
    <p:sldId id="292" r:id="rId11"/>
    <p:sldId id="293" r:id="rId12"/>
    <p:sldId id="294" r:id="rId13"/>
    <p:sldId id="260" r:id="rId14"/>
    <p:sldId id="313" r:id="rId15"/>
    <p:sldId id="324" r:id="rId16"/>
    <p:sldId id="325" r:id="rId17"/>
    <p:sldId id="298" r:id="rId18"/>
    <p:sldId id="301" r:id="rId19"/>
    <p:sldId id="302" r:id="rId20"/>
    <p:sldId id="303" r:id="rId21"/>
    <p:sldId id="304" r:id="rId22"/>
    <p:sldId id="305" r:id="rId23"/>
    <p:sldId id="306" r:id="rId24"/>
    <p:sldId id="315" r:id="rId25"/>
    <p:sldId id="316" r:id="rId26"/>
    <p:sldId id="272" r:id="rId27"/>
    <p:sldId id="309" r:id="rId28"/>
    <p:sldId id="317" r:id="rId29"/>
    <p:sldId id="318" r:id="rId30"/>
    <p:sldId id="273" r:id="rId31"/>
    <p:sldId id="310" r:id="rId32"/>
    <p:sldId id="274" r:id="rId33"/>
    <p:sldId id="321" r:id="rId34"/>
    <p:sldId id="311" r:id="rId35"/>
    <p:sldId id="319" r:id="rId36"/>
    <p:sldId id="323" r:id="rId37"/>
    <p:sldId id="320" r:id="rId38"/>
    <p:sldId id="283" r:id="rId39"/>
    <p:sldId id="28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20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5DFCA-C585-4158-9894-984D82B3F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010103-5DE4-454E-BCAA-25E025AEB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0E06-4D88-46BE-8F14-A6B9A64B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8CCB26-830D-4CAA-9FF4-8A85A84C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248192-2CE4-4B9F-98A0-2897A477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51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23786-9A5C-4155-9EA7-0EA52407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C0F30D-A053-418A-8255-0DB30035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1DF6FA-8F5E-46A4-B1C4-592DFB60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8F1A04-4162-4637-99A4-4EA95F95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74CC61-F7CB-4AAE-A01E-EF5C2A73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36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8161920-A31C-4A9B-8E5A-2AE4C3476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6A526A-6888-458A-AE06-2F37BA88D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739662-500F-45B0-8FE8-7CBD9C5F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15A6FA-3400-4570-8220-11252081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73D995-6EB0-4CD2-8149-3E3A3210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31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8AC1C-1BDD-4092-A2AB-D8EA4AF6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FF0E76-1D03-4833-AC47-BFB99B036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95F913-2E7A-47BF-B1B0-1774EFB2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127BF1-3729-4313-88F8-4B9868E0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92EBA6-32DB-46E7-ABC5-934FA922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41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FB835-2B01-4DE6-A13A-3AA281AD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E58BD9-DC41-46B5-B028-D4B4924A4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B4BC80-5CAE-4283-B5AB-F15BB3E4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4EADA8-7FD5-4344-BC72-2D2E46CA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65FA8-505E-42DC-AD68-3BDFFDAD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5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BCE07-5F7A-441A-878F-E706B452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65A881-E485-44BD-A268-E94B4B34E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12E8B4-BE0A-464E-B1FD-F3CED48D5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891BEC-4D84-43FC-8A36-3E217743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8EA88D-53F5-4BE2-87D5-B2C7BD3E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33EAD9-97F2-4858-9937-293979F9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9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3552A-CF07-4A92-8BFC-C3205393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459BB2-8E43-49F4-9800-1A40EFDC1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FAFA60-D30B-46CE-8A31-6722D75AF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507400C-63A6-465B-88E3-ACED294AA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2538F6-F0E9-4449-842E-D57AF7A61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F317F3-A2D0-4858-A877-323216AD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645260-D6C8-446B-8089-D7DC54AF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BCEB99B-F18F-43C2-8A5A-CC9353A8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19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6059B-52B3-4F34-9A57-2D8F6098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3F2360-2CDD-40A8-AA4B-23932EDE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5B40E6-075B-4563-94DF-40A26597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101690-1AB9-45A6-9545-5E525C6B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6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CA15F1-6E7B-4D1A-A10E-8E9E60BB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7F48E1-E508-4727-8617-ABB42F5F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252877-5E51-4D70-BD51-889DB10C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063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25B34-C9BD-48C5-B051-A2435B97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A73B43-32B1-47E3-9102-1882AC32C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D01280-B776-4AB7-9A57-F6B501AEE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CA3ADF-F810-4A54-817F-F32CB1B1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07C95D-37FE-4B41-9F14-7C1C5853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9CD34B-3627-46C3-9768-449ABA00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83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FA9CB-E347-47BB-9919-96B0FE98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76BF6A-0168-4D69-A8AB-5C0CEF285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5807B4-20F3-4861-A870-CB8EB2206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F11C45-8B6F-4C66-B551-FAD3B28A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7B01AF-CB03-4832-BCC4-48E8FF97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111084-D8F4-48DC-877B-FA330732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44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70E5BD-8FAE-4124-83BD-83F8901C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ED26ED-2EAB-4005-A211-FC08C5AD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B8CC9B-4EDB-4FCC-91A7-83710F49C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C0CE1-A22F-4829-8DDA-61858617724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957CC5-F596-484C-BC12-2A7D488B0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AAD058-0841-4B92-B1C5-D1C3B425F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AF10B-6D81-4442-9417-5CFCEEE7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4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Khalsa%20RK%5BAuthor%5D&amp;cauthor=true&amp;cauthor_uid=32475810" TargetMode="External"/><Relationship Id="rId2" Type="http://schemas.openxmlformats.org/officeDocument/2006/relationships/hyperlink" Target="https://www.ncbi.nlm.nih.gov/pubmed/?term=Kermali%20M%5BAuthor%5D&amp;cauthor=true&amp;cauthor_uid=324758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Harky%20A%5BAuthor%5D&amp;cauthor=true&amp;cauthor_uid=32475810" TargetMode="External"/><Relationship Id="rId5" Type="http://schemas.openxmlformats.org/officeDocument/2006/relationships/hyperlink" Target="https://www.ncbi.nlm.nih.gov/pubmed/?term=Ismail%20Z%5BAuthor%5D&amp;cauthor=true&amp;cauthor_uid=32475810" TargetMode="External"/><Relationship Id="rId4" Type="http://schemas.openxmlformats.org/officeDocument/2006/relationships/hyperlink" Target="https://www.ncbi.nlm.nih.gov/pubmed/?term=Pillai%20K%5BAuthor%5D&amp;cauthor=true&amp;cauthor_uid=32475810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58A21-7559-4C25-9473-B252499F2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BIOMARKERS IN </a:t>
            </a:r>
            <a:r>
              <a:rPr lang="en-US" b="1" dirty="0" smtClean="0"/>
              <a:t>CRITICALLY ILL PATIENTS OF COVID-19 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EB5BC6-EF67-4747-B9CC-13D4D86F8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Hijab Batool</a:t>
            </a:r>
          </a:p>
          <a:p>
            <a:r>
              <a:rPr lang="en-US" b="1" dirty="0"/>
              <a:t>PGR Chemical Pathology</a:t>
            </a:r>
          </a:p>
          <a:p>
            <a:r>
              <a:rPr lang="en-US" b="1" dirty="0"/>
              <a:t>CIP </a:t>
            </a:r>
          </a:p>
        </p:txBody>
      </p:sp>
    </p:spTree>
    <p:extLst>
      <p:ext uri="{BB962C8B-B14F-4D97-AF65-F5344CB8AC3E}">
        <p14:creationId xmlns:p14="http://schemas.microsoft.com/office/powerpoint/2010/main" xmlns="" val="6243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47962-4880-4F3E-855B-6EB8751B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5734247-1E0F-44F3-B60E-EA5C38E75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5862" y="265043"/>
            <a:ext cx="10677938" cy="622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9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3B47361-9F70-4067-B99B-AF8A4BDA066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41512" y="155575"/>
            <a:ext cx="8308975" cy="65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2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6015A-DE20-4BFE-AD8F-B74C7448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itchFamily="34" charset="0"/>
              </a:rPr>
              <a:t>Interleukin-6 (IL-6)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90701" y="1825625"/>
            <a:ext cx="768333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Serum, Li Heparin, K EDTA Plasma</a:t>
            </a:r>
          </a:p>
          <a:p>
            <a:r>
              <a:rPr lang="en-US" dirty="0" smtClean="0"/>
              <a:t>IL-6 has limited stability</a:t>
            </a:r>
          </a:p>
          <a:p>
            <a:r>
              <a:rPr lang="en-US" dirty="0" smtClean="0"/>
              <a:t>Plasma must be immediately frozen or refrigerated</a:t>
            </a:r>
          </a:p>
          <a:p>
            <a:r>
              <a:rPr lang="en-US" dirty="0" smtClean="0"/>
              <a:t>Stored in refrigerated only for 24 hours</a:t>
            </a:r>
          </a:p>
          <a:p>
            <a:r>
              <a:rPr lang="en-US" dirty="0" smtClean="0"/>
              <a:t>Storage of plasma for any length of time is not acceptable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89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E92EC-5C0F-4807-8F79-8D35CB7B28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Report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220" t="6157" r="55840" b="35634"/>
          <a:stretch>
            <a:fillRect/>
          </a:stretch>
        </p:blipFill>
        <p:spPr bwMode="auto">
          <a:xfrm>
            <a:off x="0" y="313899"/>
            <a:ext cx="12192000" cy="61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74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14" t="5813" r="55927" b="17289"/>
          <a:stretch>
            <a:fillRect/>
          </a:stretch>
        </p:blipFill>
        <p:spPr bwMode="auto">
          <a:xfrm>
            <a:off x="518616" y="218364"/>
            <a:ext cx="11673384" cy="618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75" t="4844" r="55910" b="21186"/>
          <a:stretch>
            <a:fillRect/>
          </a:stretch>
        </p:blipFill>
        <p:spPr bwMode="auto">
          <a:xfrm>
            <a:off x="641268" y="320634"/>
            <a:ext cx="10367157" cy="653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62" t="5409" r="55910" b="35020"/>
          <a:stretch>
            <a:fillRect/>
          </a:stretch>
        </p:blipFill>
        <p:spPr bwMode="auto">
          <a:xfrm>
            <a:off x="902525" y="570016"/>
            <a:ext cx="10462161" cy="610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1E6AD2-9864-4018-84FF-2455D833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itchFamily="34" charset="0"/>
                <a:cs typeface="Aharoni" pitchFamily="2" charset="-79"/>
              </a:rPr>
              <a:t>D-Dimers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A23C79-ACCE-42DD-B469-C0FC62159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792" y="1825625"/>
            <a:ext cx="8075221" cy="4351338"/>
          </a:xfrm>
        </p:spPr>
        <p:txBody>
          <a:bodyPr>
            <a:normAutofit/>
          </a:bodyPr>
          <a:lstStyle/>
          <a:p>
            <a:r>
              <a:rPr lang="en-US" dirty="0"/>
              <a:t>D-dimer is a soluble fibrin degradation product released when crosslinked fibrin is degraded by plasmin.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/>
              <a:t>Elevated levels are found in many clinical conditions in which fibrin is degraded by plasmin, including Disseminated Intravascular Coagulation (DIC), Deep Vein Thrombosis (DVT) and Pulmonary Embolism (PE).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00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1628C-C56A-4C84-89ED-9CC8656A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67AF315-173B-4A46-A33F-28A58AA4E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365125"/>
            <a:ext cx="10515600" cy="59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1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61AFEA-BA96-4D7C-98E3-E4936581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D- Dimers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6525F-25DD-41F6-A882-BB8CDE5AB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Autopsies on patients with COVID-19 showed DVT and PE</a:t>
            </a:r>
          </a:p>
          <a:p>
            <a:r>
              <a:rPr lang="en-US" dirty="0"/>
              <a:t>Checking D Dimers on initial presentation is appropriate</a:t>
            </a:r>
          </a:p>
          <a:p>
            <a:r>
              <a:rPr lang="en-US" b="1" dirty="0">
                <a:solidFill>
                  <a:srgbClr val="FF0000"/>
                </a:solidFill>
              </a:rPr>
              <a:t>Cutoff </a:t>
            </a:r>
            <a:r>
              <a:rPr lang="en-US" b="1" dirty="0" smtClean="0">
                <a:solidFill>
                  <a:srgbClr val="FF0000"/>
                </a:solidFill>
              </a:rPr>
              <a:t>is </a:t>
            </a:r>
            <a:r>
              <a:rPr lang="en-US" b="1" dirty="0">
                <a:solidFill>
                  <a:srgbClr val="FF0000"/>
                </a:solidFill>
              </a:rPr>
              <a:t>associated with patients at higher risk of poor </a:t>
            </a:r>
            <a:r>
              <a:rPr lang="en-US" b="1" dirty="0" err="1" smtClean="0">
                <a:solidFill>
                  <a:srgbClr val="FF0000"/>
                </a:solidFill>
              </a:rPr>
              <a:t>outcomesof</a:t>
            </a:r>
            <a:r>
              <a:rPr lang="en-US" b="1" dirty="0" smtClean="0">
                <a:solidFill>
                  <a:srgbClr val="FF0000"/>
                </a:solidFill>
              </a:rPr>
              <a:t> &gt;1000ng/ml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Platelet free plasma required for analysis</a:t>
            </a:r>
          </a:p>
          <a:p>
            <a:r>
              <a:rPr lang="en-US" dirty="0"/>
              <a:t>Clogged needles can occur during D Dimer testing so frequent maintenance is suggested </a:t>
            </a:r>
          </a:p>
          <a:p>
            <a:r>
              <a:rPr lang="en-US" dirty="0"/>
              <a:t>Human plasma collected in sodium citrate</a:t>
            </a:r>
          </a:p>
          <a:p>
            <a:r>
              <a:rPr lang="en-US" dirty="0"/>
              <a:t>Remove the plasma from the red cells within 2 hours of collection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44386-66AA-4FAD-ADB2-DCA476E8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Droid Serif"/>
              </a:rPr>
              <a:t>The mechanisms of action of COVID-19</a:t>
            </a:r>
            <a:br>
              <a:rPr lang="en-US" b="1" i="0" dirty="0">
                <a:solidFill>
                  <a:srgbClr val="333333"/>
                </a:solidFill>
                <a:effectLst/>
                <a:latin typeface="Droid Serif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C61A415-5159-4E39-9201-0877F581F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7095" y="874643"/>
            <a:ext cx="7792279" cy="59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4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8AAD1-3142-4F1E-8C00-E7255213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25" t="5164" r="55797" b="30267"/>
          <a:stretch>
            <a:fillRect/>
          </a:stretch>
        </p:blipFill>
        <p:spPr bwMode="auto">
          <a:xfrm>
            <a:off x="163773" y="218364"/>
            <a:ext cx="11832609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10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650362-1C70-4FE5-8B9F-5D7086BE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Brain </a:t>
            </a:r>
            <a:r>
              <a:rPr lang="en-US" dirty="0" err="1" smtClean="0">
                <a:latin typeface="Arial Black" pitchFamily="34" charset="0"/>
              </a:rPr>
              <a:t>Natriuretic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P</a:t>
            </a:r>
            <a:r>
              <a:rPr lang="en-US" dirty="0" smtClean="0">
                <a:latin typeface="Arial Black" pitchFamily="34" charset="0"/>
              </a:rPr>
              <a:t>eptide </a:t>
            </a:r>
            <a:r>
              <a:rPr lang="en-US" dirty="0">
                <a:latin typeface="Arial Black" pitchFamily="34" charset="0"/>
              </a:rPr>
              <a:t>(BNP)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D5AC58-B844-4E41-A38E-F49FA604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Peptide hormone that is released in response to volume expansion and the increased wall stress of cardiac myocytes.</a:t>
            </a:r>
          </a:p>
          <a:p>
            <a:r>
              <a:rPr lang="en-US" dirty="0"/>
              <a:t>Promote diuresis, natriuresis, vasodilation of the systemic and pulmonary vasculature, and reduction of circulating levels of endothelin and aldosterone. </a:t>
            </a:r>
          </a:p>
          <a:p>
            <a:r>
              <a:rPr lang="en-US" dirty="0"/>
              <a:t>Increased in congestive heart failure, myopathies and </a:t>
            </a:r>
            <a:r>
              <a:rPr lang="en-US" dirty="0" err="1"/>
              <a:t>cor</a:t>
            </a:r>
            <a:r>
              <a:rPr lang="en-US" dirty="0"/>
              <a:t> pulmonale</a:t>
            </a:r>
          </a:p>
          <a:p>
            <a:r>
              <a:rPr lang="en-US" dirty="0"/>
              <a:t>BNP is secreted attached to a 76–amino acid N-terminal fragment in the prohormone called NT-</a:t>
            </a:r>
            <a:r>
              <a:rPr lang="en-US" dirty="0" err="1"/>
              <a:t>proBNP</a:t>
            </a:r>
            <a:r>
              <a:rPr lang="en-US" dirty="0"/>
              <a:t> (BNPT), which is biologically inactive.</a:t>
            </a:r>
          </a:p>
        </p:txBody>
      </p:sp>
    </p:spTree>
    <p:extLst>
      <p:ext uri="{BB962C8B-B14F-4D97-AF65-F5344CB8AC3E}">
        <p14:creationId xmlns:p14="http://schemas.microsoft.com/office/powerpoint/2010/main" xmlns="" val="40818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60AFC-7D0C-45B0-B688-CF2116D6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Brain </a:t>
            </a:r>
            <a:r>
              <a:rPr lang="en-US" dirty="0" err="1" smtClean="0">
                <a:latin typeface="Arial Black" pitchFamily="34" charset="0"/>
              </a:rPr>
              <a:t>Natriuretic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P</a:t>
            </a:r>
            <a:r>
              <a:rPr lang="en-US" dirty="0" smtClean="0">
                <a:latin typeface="Arial Black" pitchFamily="34" charset="0"/>
              </a:rPr>
              <a:t>eptide </a:t>
            </a:r>
            <a:r>
              <a:rPr lang="en-US" dirty="0">
                <a:latin typeface="Arial Black" pitchFamily="34" charset="0"/>
              </a:rPr>
              <a:t>(BNP)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C4B3A1-70FC-4A2D-9DF7-E3E7B0C97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COVID-19 </a:t>
            </a:r>
            <a:r>
              <a:rPr lang="en-US" b="1" dirty="0">
                <a:solidFill>
                  <a:srgbClr val="FF0000"/>
                </a:solidFill>
              </a:rPr>
              <a:t>elevated levels are due to cardiac complications</a:t>
            </a:r>
          </a:p>
          <a:p>
            <a:r>
              <a:rPr lang="en-US" dirty="0"/>
              <a:t>Frequently elevated in patients with respiratory illnesses</a:t>
            </a:r>
          </a:p>
          <a:p>
            <a:r>
              <a:rPr lang="en-US" dirty="0"/>
              <a:t>Elevated levels are associated with clinical deterioration in </a:t>
            </a:r>
            <a:r>
              <a:rPr lang="en-US" b="1" dirty="0" smtClean="0">
                <a:solidFill>
                  <a:srgbClr val="FF0000"/>
                </a:solidFill>
              </a:rPr>
              <a:t>COVID-19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Levels are higher in patients with renal failure</a:t>
            </a:r>
          </a:p>
          <a:p>
            <a:r>
              <a:rPr lang="en-US" dirty="0"/>
              <a:t>Not elevated in very acute heart </a:t>
            </a:r>
            <a:r>
              <a:rPr lang="en-US" dirty="0" smtClean="0"/>
              <a:t>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65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547F4-9246-425E-8C58-B70D77EE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14" t="4191" r="55408" b="57522"/>
          <a:stretch>
            <a:fillRect/>
          </a:stretch>
        </p:blipFill>
        <p:spPr bwMode="auto">
          <a:xfrm>
            <a:off x="477672" y="477671"/>
            <a:ext cx="11464119" cy="53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49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54" t="4191" r="55278" b="34810"/>
          <a:stretch>
            <a:fillRect/>
          </a:stretch>
        </p:blipFill>
        <p:spPr bwMode="auto">
          <a:xfrm>
            <a:off x="300251" y="382137"/>
            <a:ext cx="11505062" cy="605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95" t="4840" r="55408" b="38054"/>
          <a:stretch>
            <a:fillRect/>
          </a:stretch>
        </p:blipFill>
        <p:spPr bwMode="auto">
          <a:xfrm>
            <a:off x="532262" y="341194"/>
            <a:ext cx="10904561" cy="618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A8B8C-A1B0-4900-A037-9C899A7C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itchFamily="34" charset="0"/>
              </a:rPr>
              <a:t>Procalcitonin (PCT)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FEFA57-07AC-4347-9B6A-97D813972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Precursor of hormone calcitonin</a:t>
            </a:r>
          </a:p>
          <a:p>
            <a:r>
              <a:rPr lang="en-US" dirty="0"/>
              <a:t>In bacterial infection, stimulation of inflammatory cascade by endotoxins and cytokines… increased PCT</a:t>
            </a:r>
          </a:p>
          <a:p>
            <a:r>
              <a:rPr lang="en-US" dirty="0"/>
              <a:t>In Viral infection PCT production is blocked by IFN gamma</a:t>
            </a:r>
          </a:p>
          <a:p>
            <a:r>
              <a:rPr lang="en-US" dirty="0"/>
              <a:t>Increases in circulation within 3-4 hours after bacterial insult and peaks at 12-24 hours (half life 24 hours)</a:t>
            </a:r>
          </a:p>
          <a:p>
            <a:r>
              <a:rPr lang="en-US" dirty="0"/>
              <a:t>Serum required for analysis and must be stored at 4 degree Celsius if not analyzed immediately</a:t>
            </a:r>
          </a:p>
          <a:p>
            <a:r>
              <a:rPr lang="en-US" b="1" dirty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COVID-19, </a:t>
            </a:r>
            <a:r>
              <a:rPr lang="en-US" b="1" dirty="0">
                <a:solidFill>
                  <a:srgbClr val="FF0000"/>
                </a:solidFill>
              </a:rPr>
              <a:t>helps to identify bacterial superinfection</a:t>
            </a:r>
          </a:p>
          <a:p>
            <a:r>
              <a:rPr lang="en-US" dirty="0"/>
              <a:t>Associated with poor disease outcome</a:t>
            </a:r>
          </a:p>
          <a:p>
            <a:r>
              <a:rPr lang="en-US" dirty="0"/>
              <a:t>Falsely increased in patients with renal disease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4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15E21-FEC0-4F83-868F-7BB0EC14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697A3BA-6DFD-4D53-BA86-6BFEE4236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18471"/>
          <a:stretch/>
        </p:blipFill>
        <p:spPr>
          <a:xfrm>
            <a:off x="1709530" y="225287"/>
            <a:ext cx="8269357" cy="63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5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84" t="5813" r="55278" b="10799"/>
          <a:stretch>
            <a:fillRect/>
          </a:stretch>
        </p:blipFill>
        <p:spPr bwMode="auto">
          <a:xfrm>
            <a:off x="736980" y="395784"/>
            <a:ext cx="10385946" cy="623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95" t="4840" r="55927" b="31565"/>
          <a:stretch>
            <a:fillRect/>
          </a:stretch>
        </p:blipFill>
        <p:spPr bwMode="auto">
          <a:xfrm>
            <a:off x="245660" y="341195"/>
            <a:ext cx="11068333" cy="61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2DE85-E0AE-4667-8C5A-DA831A2D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847E5C0-F284-4C3E-AF33-E53326A7F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5673" y="285008"/>
            <a:ext cx="8277101" cy="62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7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07CDE-59A5-4961-BBA4-377F2BAA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itchFamily="34" charset="0"/>
              </a:rPr>
              <a:t>Ferritin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0D6041-C6E7-44D0-B49C-888C73871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spherical protein</a:t>
            </a:r>
          </a:p>
          <a:p>
            <a:r>
              <a:rPr lang="en-US" dirty="0"/>
              <a:t>Acute phase reactant, upregulated by IL 1 and TNF alpha</a:t>
            </a:r>
          </a:p>
          <a:p>
            <a:r>
              <a:rPr lang="en-US" dirty="0"/>
              <a:t>May be increased in hematological conditions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Increased in majority of hospitalized patients with </a:t>
            </a:r>
            <a:r>
              <a:rPr lang="en-US" b="1" dirty="0" smtClean="0">
                <a:solidFill>
                  <a:srgbClr val="FF0000"/>
                </a:solidFill>
              </a:rPr>
              <a:t>COVID-19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Extremely high ferritin levels in </a:t>
            </a:r>
            <a:r>
              <a:rPr lang="en-US" dirty="0" smtClean="0"/>
              <a:t>COVID-19 </a:t>
            </a:r>
            <a:r>
              <a:rPr lang="en-US" dirty="0"/>
              <a:t>indicate a cytokine storm and secondary </a:t>
            </a:r>
            <a:r>
              <a:rPr lang="en-US" dirty="0" err="1"/>
              <a:t>haemophagocytic</a:t>
            </a:r>
            <a:r>
              <a:rPr lang="en-US" dirty="0"/>
              <a:t> </a:t>
            </a:r>
            <a:r>
              <a:rPr lang="en-US" dirty="0" err="1"/>
              <a:t>lymphohistiocytosis</a:t>
            </a:r>
            <a:r>
              <a:rPr lang="en-US" dirty="0"/>
              <a:t> (</a:t>
            </a:r>
            <a:r>
              <a:rPr lang="en-US" dirty="0" err="1"/>
              <a:t>sHLH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FF0000"/>
                </a:solidFill>
              </a:rPr>
              <a:t>Levels &gt;500mcg/L indicate poor </a:t>
            </a:r>
            <a:r>
              <a:rPr lang="en-US" b="1" dirty="0" smtClean="0">
                <a:solidFill>
                  <a:srgbClr val="FF0000"/>
                </a:solidFill>
              </a:rPr>
              <a:t>outcome in COVID-19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EB41559-6CF6-4CEC-9A35-36F7A76835D1}"/>
              </a:ext>
            </a:extLst>
          </p:cNvPr>
          <p:cNvSpPr/>
          <p:nvPr/>
        </p:nvSpPr>
        <p:spPr>
          <a:xfrm>
            <a:off x="10495722" y="0"/>
            <a:ext cx="1484243" cy="1033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4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77C33-1487-4FAF-920F-29FF6A67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95" t="5164" r="55797" b="45842"/>
          <a:stretch>
            <a:fillRect/>
          </a:stretch>
        </p:blipFill>
        <p:spPr bwMode="auto">
          <a:xfrm>
            <a:off x="327546" y="218364"/>
            <a:ext cx="11600597" cy="63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28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41B58-0210-4912-BCFA-13D19962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Black" pitchFamily="34" charset="0"/>
              </a:rPr>
              <a:t>HEPATIC BIOMARKERS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0FEEE6-8F9C-4FEA-A1AC-8014AACF0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ED5AE9-BE08-4D64-AAC0-140CF42585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5263" t="14569" r="5841"/>
          <a:stretch>
            <a:fillRect/>
          </a:stretch>
        </p:blipFill>
        <p:spPr>
          <a:xfrm>
            <a:off x="985652" y="1416356"/>
            <a:ext cx="10307781" cy="52472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E5E27E-6267-4236-AC9E-105F77C09620}"/>
              </a:ext>
            </a:extLst>
          </p:cNvPr>
          <p:cNvSpPr/>
          <p:nvPr/>
        </p:nvSpPr>
        <p:spPr>
          <a:xfrm>
            <a:off x="10495722" y="0"/>
            <a:ext cx="1484243" cy="1033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4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Black" pitchFamily="34" charset="0"/>
              </a:rPr>
              <a:t>RENAL BIOMARKERS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Kidney involvement in COVID 19 is </a:t>
            </a:r>
            <a:r>
              <a:rPr lang="en-US" b="1" dirty="0" err="1" smtClean="0">
                <a:solidFill>
                  <a:srgbClr val="FF0000"/>
                </a:solidFill>
              </a:rPr>
              <a:t>multifactorial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Cardiorenal</a:t>
            </a:r>
            <a:r>
              <a:rPr lang="en-US" dirty="0" smtClean="0"/>
              <a:t> syndrome particularly right ventricular failure secondary to COVID 19 pneumonia might lead to kidney congestion and AKI</a:t>
            </a:r>
          </a:p>
          <a:p>
            <a:r>
              <a:rPr lang="en-US" dirty="0" smtClean="0"/>
              <a:t>Left ventricular failure can lead to kidney </a:t>
            </a:r>
            <a:r>
              <a:rPr lang="en-US" dirty="0" err="1" smtClean="0"/>
              <a:t>hypoperfusion</a:t>
            </a:r>
            <a:endParaRPr lang="en-US" dirty="0" smtClean="0"/>
          </a:p>
          <a:p>
            <a:r>
              <a:rPr lang="en-US" dirty="0" smtClean="0"/>
              <a:t>Urea level often rise at the beginning or during the infection</a:t>
            </a:r>
          </a:p>
          <a:p>
            <a:r>
              <a:rPr lang="en-US" dirty="0" smtClean="0"/>
              <a:t>In addition to lungs and heart the expression of ACE2 receptor has also been observed in kidneys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47EE9-ED59-4B7B-AF09-E1EA643C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365125"/>
            <a:ext cx="12001995" cy="1325563"/>
          </a:xfrm>
        </p:spPr>
        <p:txBody>
          <a:bodyPr/>
          <a:lstStyle/>
          <a:p>
            <a:pPr algn="ctr"/>
            <a:r>
              <a:rPr lang="en-US" sz="5400" dirty="0" smtClean="0">
                <a:latin typeface="Arial Black" pitchFamily="34" charset="0"/>
              </a:rPr>
              <a:t>Work Load</a:t>
            </a: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sz="2400" dirty="0" smtClean="0">
                <a:latin typeface="Arial Black" pitchFamily="34" charset="0"/>
              </a:rPr>
              <a:t>(January to </a:t>
            </a:r>
            <a:r>
              <a:rPr lang="en-US" sz="2400" dirty="0">
                <a:latin typeface="Arial Black" pitchFamily="34" charset="0"/>
              </a:rPr>
              <a:t>July </a:t>
            </a:r>
            <a:r>
              <a:rPr lang="en-US" sz="2400" dirty="0" smtClean="0">
                <a:latin typeface="Arial Black" pitchFamily="34" charset="0"/>
              </a:rPr>
              <a:t>2020)</a:t>
            </a:r>
            <a:endParaRPr lang="en-US" sz="2400" dirty="0">
              <a:latin typeface="Arial Black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4D25E5A-F912-4888-8E4E-162EDADAC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9904553"/>
              </p:ext>
            </p:extLst>
          </p:nvPr>
        </p:nvGraphicFramePr>
        <p:xfrm>
          <a:off x="3248890" y="1837500"/>
          <a:ext cx="545572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78">
                  <a:extLst>
                    <a:ext uri="{9D8B030D-6E8A-4147-A177-3AD203B41FA5}">
                      <a16:colId xmlns:a16="http://schemas.microsoft.com/office/drawing/2014/main" xmlns="" val="537822109"/>
                    </a:ext>
                  </a:extLst>
                </a:gridCol>
                <a:gridCol w="2529444">
                  <a:extLst>
                    <a:ext uri="{9D8B030D-6E8A-4147-A177-3AD203B41FA5}">
                      <a16:colId xmlns:a16="http://schemas.microsoft.com/office/drawing/2014/main" xmlns="" val="2803385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Test 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Test count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53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40940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157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IL-6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875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06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D-DIMERS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16875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723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FERRITIN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26465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877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BNP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737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3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NT-</a:t>
                      </a:r>
                      <a:r>
                        <a:rPr lang="en-US" sz="2800" b="1" dirty="0" err="1" smtClean="0"/>
                        <a:t>proBNP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2913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PCT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3227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5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Arial Black" pitchFamily="34" charset="0"/>
              </a:rPr>
              <a:t>Research Project</a:t>
            </a:r>
            <a:endParaRPr lang="en-US" sz="54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904" y="2360015"/>
            <a:ext cx="896587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i="1" dirty="0" smtClean="0"/>
              <a:t>CLINICAL AUDIT FOR PROGNOSTIC VALUE OF BIOMARKERS IN COVID-19 </a:t>
            </a:r>
            <a:r>
              <a:rPr lang="en-US" sz="3200" b="1" i="1" dirty="0" smtClean="0"/>
              <a:t>PATIENTS</a:t>
            </a:r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1600" b="1" dirty="0" smtClean="0"/>
              <a:t>The </a:t>
            </a:r>
            <a:r>
              <a:rPr lang="en-US" sz="1600" b="1" dirty="0" smtClean="0"/>
              <a:t>role of biomarkers in diagnosis of COVID-19 – A systematic review</a:t>
            </a:r>
          </a:p>
          <a:p>
            <a:pPr algn="ctr">
              <a:buNone/>
            </a:pPr>
            <a:r>
              <a:rPr lang="en-US" sz="1600" dirty="0" err="1" smtClean="0">
                <a:hlinkClick r:id="rId2"/>
              </a:rPr>
              <a:t>Muhammed</a:t>
            </a:r>
            <a:r>
              <a:rPr lang="en-US" sz="1600" dirty="0" smtClean="0">
                <a:hlinkClick r:id="rId2"/>
              </a:rPr>
              <a:t> </a:t>
            </a:r>
            <a:r>
              <a:rPr lang="en-US" sz="1600" dirty="0" err="1" smtClean="0">
                <a:hlinkClick r:id="rId2"/>
              </a:rPr>
              <a:t>Kermali</a:t>
            </a:r>
            <a:r>
              <a:rPr lang="en-US" sz="1600" dirty="0" err="1" smtClean="0"/>
              <a:t>,</a:t>
            </a:r>
            <a:r>
              <a:rPr lang="en-US" sz="1600" dirty="0" err="1" smtClean="0">
                <a:hlinkClick r:id="rId3"/>
              </a:rPr>
              <a:t>Raveena</a:t>
            </a:r>
            <a:r>
              <a:rPr lang="en-US" sz="1600" dirty="0" smtClean="0">
                <a:hlinkClick r:id="rId3"/>
              </a:rPr>
              <a:t> </a:t>
            </a:r>
            <a:r>
              <a:rPr lang="en-US" sz="1600" dirty="0" err="1" smtClean="0">
                <a:hlinkClick r:id="rId3"/>
              </a:rPr>
              <a:t>Kaur</a:t>
            </a:r>
            <a:r>
              <a:rPr lang="en-US" sz="1600" dirty="0" smtClean="0">
                <a:hlinkClick r:id="rId3"/>
              </a:rPr>
              <a:t> </a:t>
            </a:r>
            <a:r>
              <a:rPr lang="en-US" sz="1600" dirty="0" err="1" smtClean="0">
                <a:hlinkClick r:id="rId3"/>
              </a:rPr>
              <a:t>Khalsa</a:t>
            </a:r>
            <a:r>
              <a:rPr lang="en-US" sz="1600" dirty="0" err="1" smtClean="0"/>
              <a:t>,</a:t>
            </a:r>
            <a:r>
              <a:rPr lang="en-US" sz="1600" dirty="0" err="1" smtClean="0">
                <a:hlinkClick r:id="rId4"/>
              </a:rPr>
              <a:t>Kiran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600" dirty="0" err="1" smtClean="0">
                <a:hlinkClick r:id="rId4"/>
              </a:rPr>
              <a:t>Pillai</a:t>
            </a:r>
            <a:r>
              <a:rPr lang="en-US" sz="1600" dirty="0" err="1" smtClean="0"/>
              <a:t>,</a:t>
            </a:r>
            <a:r>
              <a:rPr lang="en-US" sz="1600" dirty="0" err="1" smtClean="0">
                <a:hlinkClick r:id="rId5"/>
              </a:rPr>
              <a:t>Zahra</a:t>
            </a:r>
            <a:r>
              <a:rPr lang="en-US" sz="1600" dirty="0" smtClean="0">
                <a:hlinkClick r:id="rId5"/>
              </a:rPr>
              <a:t> </a:t>
            </a:r>
            <a:r>
              <a:rPr lang="en-US" sz="1600" dirty="0" err="1" smtClean="0">
                <a:hlinkClick r:id="rId5"/>
              </a:rPr>
              <a:t>Ismail</a:t>
            </a:r>
            <a:r>
              <a:rPr lang="en-US" sz="1600" dirty="0" err="1" smtClean="0"/>
              <a:t>,and</a:t>
            </a:r>
            <a:r>
              <a:rPr lang="en-US" sz="1600" dirty="0" smtClean="0"/>
              <a:t> </a:t>
            </a:r>
            <a:r>
              <a:rPr lang="en-US" sz="1600" dirty="0" err="1" smtClean="0">
                <a:hlinkClick r:id="rId6"/>
              </a:rPr>
              <a:t>Amer</a:t>
            </a:r>
            <a:r>
              <a:rPr lang="en-US" sz="1600" dirty="0" smtClean="0">
                <a:hlinkClick r:id="rId6"/>
              </a:rPr>
              <a:t> </a:t>
            </a:r>
            <a:r>
              <a:rPr lang="en-US" sz="1600" dirty="0" err="1" smtClean="0">
                <a:hlinkClick r:id="rId6"/>
              </a:rPr>
              <a:t>Harky</a:t>
            </a:r>
            <a:r>
              <a:rPr lang="en-US" sz="1600" baseline="30000" dirty="0" smtClean="0"/>
              <a:t>.</a:t>
            </a: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1600" dirty="0" err="1" smtClean="0"/>
              <a:t>Ponti</a:t>
            </a:r>
            <a:r>
              <a:rPr lang="en-US" sz="1600" dirty="0" smtClean="0"/>
              <a:t> </a:t>
            </a:r>
            <a:r>
              <a:rPr lang="en-US" sz="1600" dirty="0" smtClean="0"/>
              <a:t>G, </a:t>
            </a:r>
            <a:r>
              <a:rPr lang="en-US" sz="1600" dirty="0" err="1" smtClean="0"/>
              <a:t>Maccaferri</a:t>
            </a:r>
            <a:r>
              <a:rPr lang="en-US" sz="1600" dirty="0" smtClean="0"/>
              <a:t> M, </a:t>
            </a:r>
            <a:r>
              <a:rPr lang="en-US" sz="1600" dirty="0" err="1" smtClean="0"/>
              <a:t>Ruini</a:t>
            </a:r>
            <a:r>
              <a:rPr lang="en-US" sz="1600" dirty="0" smtClean="0"/>
              <a:t> C, </a:t>
            </a:r>
            <a:r>
              <a:rPr lang="en-US" sz="1600" dirty="0" err="1" smtClean="0"/>
              <a:t>Tomasi</a:t>
            </a:r>
            <a:r>
              <a:rPr lang="en-US" sz="1600" dirty="0" smtClean="0"/>
              <a:t> A, </a:t>
            </a:r>
            <a:r>
              <a:rPr lang="en-US" sz="1600" dirty="0" err="1" smtClean="0"/>
              <a:t>Ozben</a:t>
            </a:r>
            <a:r>
              <a:rPr lang="en-US" sz="1600" dirty="0" smtClean="0"/>
              <a:t> T. </a:t>
            </a:r>
            <a:r>
              <a:rPr lang="en-US" sz="1600" b="1" dirty="0" smtClean="0"/>
              <a:t>Biomarkers associated with COVID-19 disease </a:t>
            </a:r>
            <a:r>
              <a:rPr lang="en-US" sz="1600" dirty="0" smtClean="0"/>
              <a:t>progression [published online ahead of print, 2020 Jun 5]. </a:t>
            </a:r>
            <a:r>
              <a:rPr lang="en-US" sz="1600" i="1" dirty="0" err="1" smtClean="0"/>
              <a:t>Crit</a:t>
            </a:r>
            <a:r>
              <a:rPr lang="en-US" sz="1600" i="1" dirty="0" smtClean="0"/>
              <a:t> Rev </a:t>
            </a:r>
            <a:r>
              <a:rPr lang="en-US" sz="1600" i="1" dirty="0" err="1" smtClean="0"/>
              <a:t>Clin</a:t>
            </a:r>
            <a:r>
              <a:rPr lang="en-US" sz="1600" i="1" dirty="0" smtClean="0"/>
              <a:t> Lab Sci</a:t>
            </a:r>
            <a:r>
              <a:rPr lang="en-US" sz="1600" dirty="0" smtClean="0"/>
              <a:t>. 2020;1-11. doi:10.1080/10408363.2020.1770685</a:t>
            </a:r>
            <a:endParaRPr lang="en-US" sz="1600" b="1" i="1" dirty="0" smtClean="0"/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itchFamily="34" charset="0"/>
              </a:rPr>
              <a:t>Material and Methods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990" y="1778125"/>
            <a:ext cx="792579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to be collected from January to July 2020</a:t>
            </a:r>
          </a:p>
          <a:p>
            <a:r>
              <a:rPr lang="en-US" b="1" dirty="0" smtClean="0"/>
              <a:t>Referral Hospitals</a:t>
            </a:r>
          </a:p>
          <a:p>
            <a:pPr lvl="1"/>
            <a:r>
              <a:rPr lang="en-US" dirty="0" smtClean="0"/>
              <a:t>Services Hospital Lahore</a:t>
            </a:r>
          </a:p>
          <a:p>
            <a:pPr lvl="1"/>
            <a:r>
              <a:rPr lang="en-US" dirty="0" smtClean="0"/>
              <a:t>Mayo Hospital Lahore</a:t>
            </a:r>
          </a:p>
          <a:p>
            <a:pPr lvl="1"/>
            <a:r>
              <a:rPr lang="en-US" dirty="0" smtClean="0"/>
              <a:t>Lahore General Hospital</a:t>
            </a:r>
          </a:p>
          <a:p>
            <a:pPr lvl="1"/>
            <a:r>
              <a:rPr lang="en-US" dirty="0" smtClean="0"/>
              <a:t>Pakistan Kidney and Liver Institute (PKLI)</a:t>
            </a:r>
          </a:p>
          <a:p>
            <a:pPr lvl="1"/>
            <a:r>
              <a:rPr lang="en-US" dirty="0" smtClean="0"/>
              <a:t>Doctors Hospital Lahore</a:t>
            </a:r>
          </a:p>
          <a:p>
            <a:pPr lvl="1"/>
            <a:r>
              <a:rPr lang="en-US" dirty="0" smtClean="0"/>
              <a:t>National Hospital Lahore</a:t>
            </a:r>
          </a:p>
          <a:p>
            <a:r>
              <a:rPr lang="en-US" b="1" dirty="0" smtClean="0"/>
              <a:t>Inclusion Criteria</a:t>
            </a:r>
          </a:p>
          <a:p>
            <a:pPr lvl="1"/>
            <a:r>
              <a:rPr lang="en-US" dirty="0" smtClean="0"/>
              <a:t>PCR positive admitted cases</a:t>
            </a:r>
          </a:p>
          <a:p>
            <a:pPr lvl="1"/>
            <a:r>
              <a:rPr lang="en-US" dirty="0" smtClean="0"/>
              <a:t>All ages (both gender)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0663" t="17267" r="60540" b="5658"/>
          <a:stretch>
            <a:fillRect/>
          </a:stretch>
        </p:blipFill>
        <p:spPr bwMode="auto">
          <a:xfrm>
            <a:off x="1733797" y="250000"/>
            <a:ext cx="7470775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2F399-F272-4B48-BAC7-33AD43EA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566BA8-02E8-4028-AA61-9B5958338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C0083E-DC29-4F33-95FC-24500A566A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95" y="107691"/>
            <a:ext cx="12006409" cy="675030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7F4BB2C-1596-42DE-A01B-C1C8264668D9}"/>
              </a:ext>
            </a:extLst>
          </p:cNvPr>
          <p:cNvSpPr/>
          <p:nvPr/>
        </p:nvSpPr>
        <p:spPr>
          <a:xfrm>
            <a:off x="10495722" y="0"/>
            <a:ext cx="1603513" cy="1033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17673"/>
            <a:ext cx="7802088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83CD364-FF40-4549-88DA-426EE1D9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8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8520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767A5-7B7E-4452-9A98-12A89235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i="0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Biomarkers in acutely ill COVID-19 patients</a:t>
            </a:r>
            <a:endParaRPr lang="en-US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8D841FD-E498-418D-B23F-CDB902A5B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7519591"/>
              </p:ext>
            </p:extLst>
          </p:nvPr>
        </p:nvGraphicFramePr>
        <p:xfrm>
          <a:off x="504787" y="1618831"/>
          <a:ext cx="10964296" cy="352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939">
                  <a:extLst>
                    <a:ext uri="{9D8B030D-6E8A-4147-A177-3AD203B41FA5}">
                      <a16:colId xmlns:a16="http://schemas.microsoft.com/office/drawing/2014/main" xmlns="" val="2569607555"/>
                    </a:ext>
                  </a:extLst>
                </a:gridCol>
                <a:gridCol w="1330035">
                  <a:extLst>
                    <a:ext uri="{9D8B030D-6E8A-4147-A177-3AD203B41FA5}">
                      <a16:colId xmlns:a16="http://schemas.microsoft.com/office/drawing/2014/main" xmlns="" val="1763645307"/>
                    </a:ext>
                  </a:extLst>
                </a:gridCol>
                <a:gridCol w="2566816">
                  <a:extLst>
                    <a:ext uri="{9D8B030D-6E8A-4147-A177-3AD203B41FA5}">
                      <a16:colId xmlns:a16="http://schemas.microsoft.com/office/drawing/2014/main" xmlns="" val="2184242983"/>
                    </a:ext>
                  </a:extLst>
                </a:gridCol>
                <a:gridCol w="3926506">
                  <a:extLst>
                    <a:ext uri="{9D8B030D-6E8A-4147-A177-3AD203B41FA5}">
                      <a16:colId xmlns:a16="http://schemas.microsoft.com/office/drawing/2014/main" xmlns="" val="463234816"/>
                    </a:ext>
                  </a:extLst>
                </a:gridCol>
              </a:tblGrid>
              <a:tr h="1005753">
                <a:tc>
                  <a:txBody>
                    <a:bodyPr/>
                    <a:lstStyle/>
                    <a:p>
                      <a:r>
                        <a:rPr lang="en-US" b="1" dirty="0"/>
                        <a:t>Biochemical biomarkers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Coagulation biomarkers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Inflammatory biomarkers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new biomarkers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45344"/>
                  </a:ext>
                </a:extLst>
              </a:tr>
              <a:tr h="4202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AST/ALT/</a:t>
                      </a:r>
                      <a:r>
                        <a:rPr lang="en-US" b="1" dirty="0" err="1" smtClean="0"/>
                        <a:t>Bilirubin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IL-6,</a:t>
                      </a:r>
                      <a:r>
                        <a:rPr lang="en-US" b="1" baseline="0" dirty="0" smtClean="0"/>
                        <a:t> IL-2, IL-8, IL-10, TNF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HCY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9461599"/>
                  </a:ext>
                </a:extLst>
              </a:tr>
              <a:tr h="42025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4202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Urea/</a:t>
                      </a:r>
                      <a:r>
                        <a:rPr lang="en-US" b="1" dirty="0" err="1" smtClean="0"/>
                        <a:t>Creatinine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 </a:t>
                      </a:r>
                      <a:r>
                        <a:rPr lang="en-US" b="1" dirty="0" err="1" smtClean="0"/>
                        <a:t>Dimers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Ferritin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ANG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541153"/>
                  </a:ext>
                </a:extLst>
              </a:tr>
              <a:tr h="42025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4202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CKMB/LDH/</a:t>
                      </a:r>
                      <a:r>
                        <a:rPr lang="en-US" b="1" dirty="0" err="1" smtClean="0"/>
                        <a:t>Trop</a:t>
                      </a:r>
                      <a:r>
                        <a:rPr lang="en-US" b="1" dirty="0" smtClean="0"/>
                        <a:t> I/</a:t>
                      </a:r>
                      <a:r>
                        <a:rPr lang="en-US" b="1" dirty="0" err="1" smtClean="0"/>
                        <a:t>Myoglobin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CRP, PCT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Alamandine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0145193"/>
                  </a:ext>
                </a:extLst>
              </a:tr>
              <a:tr h="42025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32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2400F-075B-4F4C-B45E-FABB5E43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C-Reactive 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699E7-C833-41DE-BF0D-3869A40FD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Pentameric protein found in blood</a:t>
            </a:r>
          </a:p>
          <a:p>
            <a:r>
              <a:rPr lang="en-US" dirty="0"/>
              <a:t>Substance that reacts with the “c” carbohydrate antibody of the capsule of pneumococcus</a:t>
            </a:r>
          </a:p>
          <a:p>
            <a:r>
              <a:rPr lang="en-US" dirty="0"/>
              <a:t>Synthesized by hepatocytes</a:t>
            </a:r>
          </a:p>
          <a:p>
            <a:r>
              <a:rPr lang="en-US" dirty="0"/>
              <a:t>Acute phase protein</a:t>
            </a:r>
          </a:p>
          <a:p>
            <a:r>
              <a:rPr lang="en-US" dirty="0"/>
              <a:t>Increases following IL-6 secretion via macrophages and T cells</a:t>
            </a:r>
          </a:p>
          <a:p>
            <a:r>
              <a:rPr lang="en-US" dirty="0"/>
              <a:t>Bind to </a:t>
            </a:r>
            <a:r>
              <a:rPr lang="en-US" dirty="0" err="1"/>
              <a:t>lysophosphatidylcholine</a:t>
            </a:r>
            <a:r>
              <a:rPr lang="en-US" dirty="0"/>
              <a:t> expressed on the surface of dead or dying cells (and some types of bacteria) in order to activate the complement system</a:t>
            </a:r>
          </a:p>
          <a:p>
            <a:r>
              <a:rPr lang="en-US" dirty="0"/>
              <a:t>Increases with inflammation, infection, trauma, necrosis, malignancy, and allergic reactions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1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FF47E-128C-49D5-B9EB-F803A397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C-Reactive 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96EE63-B86A-4E18-8A85-BDA3D235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Decline within 4 to 9 hour upon resolution of inflammation</a:t>
            </a:r>
          </a:p>
          <a:p>
            <a:r>
              <a:rPr lang="en-US" dirty="0"/>
              <a:t>Useful marker of disease activity and response to treatment</a:t>
            </a:r>
          </a:p>
          <a:p>
            <a:r>
              <a:rPr lang="en-US" dirty="0"/>
              <a:t>Used to see </a:t>
            </a:r>
            <a:r>
              <a:rPr lang="en-US" dirty="0" smtClean="0"/>
              <a:t>progression </a:t>
            </a:r>
            <a:r>
              <a:rPr lang="en-US" dirty="0"/>
              <a:t>and monitoring of patients</a:t>
            </a:r>
          </a:p>
          <a:p>
            <a:r>
              <a:rPr lang="en-US" dirty="0"/>
              <a:t>Rises within 6 to 12 </a:t>
            </a:r>
            <a:r>
              <a:rPr lang="en-US" b="1" dirty="0" smtClean="0">
                <a:solidFill>
                  <a:srgbClr val="FF0000"/>
                </a:solidFill>
              </a:rPr>
              <a:t>COVID-19</a:t>
            </a:r>
            <a:r>
              <a:rPr lang="en-US" dirty="0" smtClean="0"/>
              <a:t>hours </a:t>
            </a:r>
            <a:r>
              <a:rPr lang="en-US" dirty="0"/>
              <a:t>and peaks at 24-48 hours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CRP &gt;100mg/L are associated with severe infection</a:t>
            </a:r>
          </a:p>
          <a:p>
            <a:r>
              <a:rPr lang="en-US" dirty="0"/>
              <a:t>Less pronounced levels in patients with liver disease, patients taking NSAIDS, </a:t>
            </a:r>
            <a:r>
              <a:rPr lang="en-US" dirty="0" err="1" smtClean="0"/>
              <a:t>statins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2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FED2B-8C15-415B-94CC-24032C57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47F594-1AD7-4810-9A29-166D29B6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052" t="6157" r="55896" b="58722"/>
          <a:stretch>
            <a:fillRect/>
          </a:stretch>
        </p:blipFill>
        <p:spPr bwMode="auto">
          <a:xfrm>
            <a:off x="423080" y="341193"/>
            <a:ext cx="11109277" cy="57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64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67" t="6138" r="53201" b="55575"/>
          <a:stretch>
            <a:fillRect/>
          </a:stretch>
        </p:blipFill>
        <p:spPr bwMode="auto">
          <a:xfrm>
            <a:off x="382137" y="286603"/>
            <a:ext cx="11809863" cy="521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6D1FB-C4E0-4674-BDD9-25513435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Interleukin-6 (IL-6)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82EEF8-7B2F-4579-B712-CAB13B633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IL-6 is a pleotropic cytokine produced in response to tissue damage and infections</a:t>
            </a:r>
          </a:p>
          <a:p>
            <a:r>
              <a:rPr lang="en-US" dirty="0"/>
              <a:t>Produced by fibroblasts, keratinocytes, mesangial cells, vascular endothelial cells, mast cells, macrophages, dendritic cells, and T and B cells</a:t>
            </a:r>
          </a:p>
          <a:p>
            <a:r>
              <a:rPr lang="en-US" dirty="0"/>
              <a:t>Targets its specific receptor, IL-6 starts a cascade of signaling events</a:t>
            </a:r>
          </a:p>
          <a:p>
            <a:r>
              <a:rPr lang="en-US" b="1" dirty="0">
                <a:solidFill>
                  <a:srgbClr val="FF0000"/>
                </a:solidFill>
              </a:rPr>
              <a:t>Increased levels associated with adverse </a:t>
            </a:r>
            <a:r>
              <a:rPr lang="en-US" b="1" dirty="0" smtClean="0">
                <a:solidFill>
                  <a:srgbClr val="FF0000"/>
                </a:solidFill>
              </a:rPr>
              <a:t>outcome </a:t>
            </a:r>
            <a:r>
              <a:rPr lang="en-US" b="1" dirty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COVID-19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866</Words>
  <Application>Microsoft Office PowerPoint</Application>
  <PresentationFormat>Custom</PresentationFormat>
  <Paragraphs>140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BIOMARKERS IN CRITICALLY ILL PATIENTS OF COVID-19 </vt:lpstr>
      <vt:lpstr>The mechanisms of action of COVID-19 </vt:lpstr>
      <vt:lpstr>Slide 3</vt:lpstr>
      <vt:lpstr>Biomarkers in acutely ill COVID-19 patients</vt:lpstr>
      <vt:lpstr>C-Reactive Protein</vt:lpstr>
      <vt:lpstr>C-Reactive Protein</vt:lpstr>
      <vt:lpstr>Slide 7</vt:lpstr>
      <vt:lpstr>Slide 8</vt:lpstr>
      <vt:lpstr>Interleukin-6 (IL-6)</vt:lpstr>
      <vt:lpstr>Slide 10</vt:lpstr>
      <vt:lpstr>Slide 11</vt:lpstr>
      <vt:lpstr>Interleukin-6 (IL-6)</vt:lpstr>
      <vt:lpstr>Report </vt:lpstr>
      <vt:lpstr>Slide 14</vt:lpstr>
      <vt:lpstr>Slide 15</vt:lpstr>
      <vt:lpstr>Slide 16</vt:lpstr>
      <vt:lpstr>D-Dimers</vt:lpstr>
      <vt:lpstr>Slide 18</vt:lpstr>
      <vt:lpstr>D- Dimers </vt:lpstr>
      <vt:lpstr>Report </vt:lpstr>
      <vt:lpstr>Brain Natriuretic Peptide (BNP)</vt:lpstr>
      <vt:lpstr>Brain Natriuretic Peptide (BNP)</vt:lpstr>
      <vt:lpstr>Report </vt:lpstr>
      <vt:lpstr>Slide 24</vt:lpstr>
      <vt:lpstr>Slide 25</vt:lpstr>
      <vt:lpstr>Procalcitonin (PCT)</vt:lpstr>
      <vt:lpstr>.</vt:lpstr>
      <vt:lpstr>Slide 28</vt:lpstr>
      <vt:lpstr>Slide 29</vt:lpstr>
      <vt:lpstr>Ferritin </vt:lpstr>
      <vt:lpstr>Report </vt:lpstr>
      <vt:lpstr>HEPATIC BIOMARKERS</vt:lpstr>
      <vt:lpstr>RENAL BIOMARKERS</vt:lpstr>
      <vt:lpstr>Work Load (January to July 2020)</vt:lpstr>
      <vt:lpstr>Research Project</vt:lpstr>
      <vt:lpstr>Material and Methods</vt:lpstr>
      <vt:lpstr>Slide 37</vt:lpstr>
      <vt:lpstr>Slide 38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Heejab</dc:creator>
  <cp:lastModifiedBy>chemistry</cp:lastModifiedBy>
  <cp:revision>49</cp:revision>
  <dcterms:created xsi:type="dcterms:W3CDTF">2020-07-19T14:51:42Z</dcterms:created>
  <dcterms:modified xsi:type="dcterms:W3CDTF">2020-08-06T04:29:20Z</dcterms:modified>
</cp:coreProperties>
</file>