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4" r:id="rId1"/>
  </p:sldMasterIdLst>
  <p:notesMasterIdLst>
    <p:notesMasterId r:id="rId30"/>
  </p:notesMasterIdLst>
  <p:sldIdLst>
    <p:sldId id="257" r:id="rId2"/>
    <p:sldId id="304" r:id="rId3"/>
    <p:sldId id="268" r:id="rId4"/>
    <p:sldId id="270" r:id="rId5"/>
    <p:sldId id="303" r:id="rId6"/>
    <p:sldId id="305" r:id="rId7"/>
    <p:sldId id="296" r:id="rId8"/>
    <p:sldId id="306" r:id="rId9"/>
    <p:sldId id="297" r:id="rId10"/>
    <p:sldId id="298" r:id="rId11"/>
    <p:sldId id="307" r:id="rId12"/>
    <p:sldId id="308" r:id="rId13"/>
    <p:sldId id="299" r:id="rId14"/>
    <p:sldId id="309" r:id="rId15"/>
    <p:sldId id="280" r:id="rId16"/>
    <p:sldId id="279" r:id="rId17"/>
    <p:sldId id="293" r:id="rId18"/>
    <p:sldId id="289" r:id="rId19"/>
    <p:sldId id="281" r:id="rId20"/>
    <p:sldId id="300" r:id="rId21"/>
    <p:sldId id="302" r:id="rId22"/>
    <p:sldId id="285" r:id="rId23"/>
    <p:sldId id="286" r:id="rId24"/>
    <p:sldId id="310" r:id="rId25"/>
    <p:sldId id="290" r:id="rId26"/>
    <p:sldId id="294" r:id="rId27"/>
    <p:sldId id="295" r:id="rId28"/>
    <p:sldId id="311"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9" d="100"/>
          <a:sy n="49" d="100"/>
        </p:scale>
        <p:origin x="1313" y="2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034B86-1A40-4185-A050-C0C36B6E54F2}" type="datetimeFigureOut">
              <a:rPr lang="en-GB" smtClean="0"/>
              <a:pPr/>
              <a:t>04/09/2020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8F5D3C-45EB-4FCB-B489-A3BE03D0BC81}" type="slidenum">
              <a:rPr lang="en-GB" smtClean="0"/>
              <a:pPr/>
              <a:t>‹#›</a:t>
            </a:fld>
            <a:endParaRPr lang="en-GB"/>
          </a:p>
        </p:txBody>
      </p:sp>
    </p:spTree>
    <p:extLst>
      <p:ext uri="{BB962C8B-B14F-4D97-AF65-F5344CB8AC3E}">
        <p14:creationId xmlns:p14="http://schemas.microsoft.com/office/powerpoint/2010/main" val="2115454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8" Type="http://schemas.openxmlformats.org/officeDocument/2006/relationships/hyperlink" Target="https://en.wikipedia.org/wiki/Troponin#cite_note-2" TargetMode="External"/><Relationship Id="rId13" Type="http://schemas.openxmlformats.org/officeDocument/2006/relationships/hyperlink" Target="https://en.wikipedia.org/wiki/Actin" TargetMode="External"/><Relationship Id="rId18" Type="http://schemas.openxmlformats.org/officeDocument/2006/relationships/hyperlink" Target="https://en.wikipedia.org/wiki/Protein_filament" TargetMode="External"/><Relationship Id="rId3" Type="http://schemas.openxmlformats.org/officeDocument/2006/relationships/hyperlink" Target="https://en.wikipedia.org/wiki/Regulatory_protein" TargetMode="External"/><Relationship Id="rId7" Type="http://schemas.openxmlformats.org/officeDocument/2006/relationships/hyperlink" Target="https://en.wikipedia.org/wiki/Muscle_contraction" TargetMode="External"/><Relationship Id="rId12" Type="http://schemas.openxmlformats.org/officeDocument/2006/relationships/hyperlink" Target="https://en.wikipedia.org/wiki/Tropomyosin" TargetMode="External"/><Relationship Id="rId17" Type="http://schemas.openxmlformats.org/officeDocument/2006/relationships/hyperlink" Target="https://en.wikipedia.org/wiki/Calcium_channels" TargetMode="External"/><Relationship Id="rId2" Type="http://schemas.openxmlformats.org/officeDocument/2006/relationships/slide" Target="../slides/slide19.xml"/><Relationship Id="rId16" Type="http://schemas.openxmlformats.org/officeDocument/2006/relationships/hyperlink" Target="https://en.wikipedia.org/wiki/Action_potential" TargetMode="External"/><Relationship Id="rId1" Type="http://schemas.openxmlformats.org/officeDocument/2006/relationships/notesMaster" Target="../notesMasters/notesMaster1.xml"/><Relationship Id="rId6" Type="http://schemas.openxmlformats.org/officeDocument/2006/relationships/hyperlink" Target="https://en.wikipedia.org/wiki/Troponin_T" TargetMode="External"/><Relationship Id="rId11" Type="http://schemas.openxmlformats.org/officeDocument/2006/relationships/hyperlink" Target="https://en.wikipedia.org/wiki/Smooth_muscle" TargetMode="External"/><Relationship Id="rId5" Type="http://schemas.openxmlformats.org/officeDocument/2006/relationships/hyperlink" Target="https://en.wikipedia.org/wiki/Troponin_I" TargetMode="External"/><Relationship Id="rId15" Type="http://schemas.openxmlformats.org/officeDocument/2006/relationships/hyperlink" Target="https://en.wikipedia.org/wiki/Crossbridge" TargetMode="External"/><Relationship Id="rId10" Type="http://schemas.openxmlformats.org/officeDocument/2006/relationships/hyperlink" Target="https://en.wikipedia.org/wiki/Cardiac_muscle" TargetMode="External"/><Relationship Id="rId4" Type="http://schemas.openxmlformats.org/officeDocument/2006/relationships/hyperlink" Target="https://en.wikipedia.org/wiki/Troponin_C" TargetMode="External"/><Relationship Id="rId9" Type="http://schemas.openxmlformats.org/officeDocument/2006/relationships/hyperlink" Target="https://en.wikipedia.org/wiki/Skeletal_muscle" TargetMode="External"/><Relationship Id="rId14" Type="http://schemas.openxmlformats.org/officeDocument/2006/relationships/hyperlink" Target="https://en.wikipedia.org/wiki/Myosin"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en.wikipedia.org/wiki/Enzyme"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s://en.wikipedia.org/wiki/Michaelis-Menten_kinetics"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D5F7E7D-B06B-4742-AF81-FEF414779887}" type="slidenum">
              <a:rPr lang="en-US" smtClean="0">
                <a:latin typeface="Arial" charset="0"/>
              </a:rPr>
              <a:pPr/>
              <a:t>1</a:t>
            </a:fld>
            <a:endParaRPr lang="en-US">
              <a:latin typeface="Arial"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xfrm>
            <a:off x="1150938" y="692150"/>
            <a:ext cx="4556125" cy="3416300"/>
          </a:xfrm>
          <a:ln/>
        </p:spPr>
      </p:sp>
      <p:sp>
        <p:nvSpPr>
          <p:cNvPr id="148483" name="Rectangle 3"/>
          <p:cNvSpPr>
            <a:spLocks noGrp="1" noChangeArrowheads="1"/>
          </p:cNvSpPr>
          <p:nvPr>
            <p:ph type="body" idx="1"/>
          </p:nvPr>
        </p:nvSpPr>
        <p:spPr/>
        <p:txBody>
          <a:bodyPr/>
          <a:lstStyle/>
          <a:p>
            <a:r>
              <a:rPr lang="en-US" dirty="0"/>
              <a:t>Tests done in our lab</a:t>
            </a:r>
          </a:p>
          <a:p>
            <a:r>
              <a:rPr lang="en-US" dirty="0"/>
              <a:t>CK/CKMB</a:t>
            </a:r>
            <a:br>
              <a:rPr lang="en-US" dirty="0"/>
            </a:br>
            <a:r>
              <a:rPr lang="en-US" dirty="0"/>
              <a:t>AST</a:t>
            </a:r>
          </a:p>
          <a:p>
            <a:r>
              <a:rPr lang="en-US" dirty="0"/>
              <a:t>LDH</a:t>
            </a:r>
            <a:br>
              <a:rPr lang="en-US" dirty="0"/>
            </a:br>
            <a:r>
              <a:rPr lang="en-US" dirty="0"/>
              <a:t>HSTROP I</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E776F2-9DC2-4A65-94F7-BC781A1385F9}" type="slidenum">
              <a:rPr lang="en-US"/>
              <a:pPr/>
              <a:t>16</a:t>
            </a:fld>
            <a:endParaRPr 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r>
              <a:rPr lang="en-US" dirty="0" err="1"/>
              <a:t>Immunoinhibition</a:t>
            </a:r>
            <a:r>
              <a:rPr lang="en-US" dirty="0"/>
              <a:t>-CKMB</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Rot="1" noChangeAspect="1" noChangeArrowheads="1" noTextEdit="1"/>
          </p:cNvSpPr>
          <p:nvPr>
            <p:ph type="sldImg"/>
          </p:nvPr>
        </p:nvSpPr>
        <p:spPr>
          <a:xfrm>
            <a:off x="1150938" y="692150"/>
            <a:ext cx="4556125" cy="3416300"/>
          </a:xfrm>
          <a:ln/>
        </p:spPr>
      </p:sp>
      <p:sp>
        <p:nvSpPr>
          <p:cNvPr id="194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6823AB-6F89-497B-AABD-66C49235267B}" type="slidenum">
              <a:rPr lang="en-US"/>
              <a:pPr/>
              <a:t>18</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spect="1" noChangeArrowheads="1" noTextEdit="1"/>
          </p:cNvSpPr>
          <p:nvPr>
            <p:ph type="sldImg"/>
          </p:nvPr>
        </p:nvSpPr>
        <p:spPr>
          <a:xfrm>
            <a:off x="1150938" y="692150"/>
            <a:ext cx="4556125" cy="3416300"/>
          </a:xfrm>
          <a:ln/>
        </p:spPr>
      </p:sp>
      <p:sp>
        <p:nvSpPr>
          <p:cNvPr id="152579" name="Rectangle 3"/>
          <p:cNvSpPr>
            <a:spLocks noGrp="1" noChangeArrowheads="1"/>
          </p:cNvSpPr>
          <p:nvPr>
            <p:ph type="body" idx="1"/>
          </p:nvPr>
        </p:nvSpPr>
        <p:spPr/>
        <p:txBody>
          <a:bodyPr/>
          <a:lstStyle/>
          <a:p>
            <a:r>
              <a:rPr lang="en-US" b="1" i="0" dirty="0">
                <a:solidFill>
                  <a:srgbClr val="202122"/>
                </a:solidFill>
                <a:effectLst/>
                <a:latin typeface="Arial" panose="020B0604020202020204" pitchFamily="34" charset="0"/>
              </a:rPr>
              <a:t>Troponin</a:t>
            </a:r>
            <a:r>
              <a:rPr lang="en-US" b="0" i="0" dirty="0">
                <a:solidFill>
                  <a:srgbClr val="202122"/>
                </a:solidFill>
                <a:effectLst/>
                <a:latin typeface="Arial" panose="020B0604020202020204" pitchFamily="34" charset="0"/>
              </a:rPr>
              <a:t>, or the </a:t>
            </a:r>
            <a:r>
              <a:rPr lang="en-US" b="1" i="0" dirty="0">
                <a:solidFill>
                  <a:srgbClr val="202122"/>
                </a:solidFill>
                <a:effectLst/>
                <a:latin typeface="Arial" panose="020B0604020202020204" pitchFamily="34" charset="0"/>
              </a:rPr>
              <a:t>troponin complex</a:t>
            </a:r>
            <a:r>
              <a:rPr lang="en-US" b="0" i="0" dirty="0">
                <a:solidFill>
                  <a:srgbClr val="202122"/>
                </a:solidFill>
                <a:effectLst/>
                <a:latin typeface="Arial" panose="020B0604020202020204" pitchFamily="34" charset="0"/>
              </a:rPr>
              <a:t>, is a complex of three </a:t>
            </a:r>
            <a:r>
              <a:rPr lang="en-US" b="0" i="0" u="none" strike="noStrike" dirty="0">
                <a:solidFill>
                  <a:srgbClr val="0B0080"/>
                </a:solidFill>
                <a:effectLst/>
                <a:latin typeface="Arial" panose="020B0604020202020204" pitchFamily="34" charset="0"/>
                <a:hlinkClick r:id="rId3" tooltip="Regulatory protein"/>
              </a:rPr>
              <a:t>regulatory proteins</a:t>
            </a:r>
            <a:r>
              <a:rPr lang="en-US" b="0" i="0" dirty="0">
                <a:solidFill>
                  <a:srgbClr val="202122"/>
                </a:solidFill>
                <a:effectLst/>
                <a:latin typeface="Arial" panose="020B0604020202020204" pitchFamily="34" charset="0"/>
              </a:rPr>
              <a:t> (</a:t>
            </a:r>
            <a:r>
              <a:rPr lang="en-US" b="0" i="0" u="none" strike="noStrike" dirty="0">
                <a:solidFill>
                  <a:srgbClr val="0B0080"/>
                </a:solidFill>
                <a:effectLst/>
                <a:latin typeface="Arial" panose="020B0604020202020204" pitchFamily="34" charset="0"/>
                <a:hlinkClick r:id="rId4" tooltip="Troponin C"/>
              </a:rPr>
              <a:t>troponin C</a:t>
            </a:r>
            <a:r>
              <a:rPr lang="en-US" b="0" i="0" dirty="0">
                <a:solidFill>
                  <a:srgbClr val="202122"/>
                </a:solidFill>
                <a:effectLst/>
                <a:latin typeface="Arial" panose="020B0604020202020204" pitchFamily="34" charset="0"/>
              </a:rPr>
              <a:t>, </a:t>
            </a:r>
            <a:r>
              <a:rPr lang="en-US" b="0" i="0" u="none" strike="noStrike" dirty="0">
                <a:solidFill>
                  <a:srgbClr val="0B0080"/>
                </a:solidFill>
                <a:effectLst/>
                <a:latin typeface="Arial" panose="020B0604020202020204" pitchFamily="34" charset="0"/>
                <a:hlinkClick r:id="rId5" tooltip="Troponin I"/>
              </a:rPr>
              <a:t>troponin I</a:t>
            </a:r>
            <a:r>
              <a:rPr lang="en-US" b="0" i="0" dirty="0">
                <a:solidFill>
                  <a:srgbClr val="202122"/>
                </a:solidFill>
                <a:effectLst/>
                <a:latin typeface="Arial" panose="020B0604020202020204" pitchFamily="34" charset="0"/>
              </a:rPr>
              <a:t>, and </a:t>
            </a:r>
            <a:r>
              <a:rPr lang="en-US" b="0" i="0" u="none" strike="noStrike" dirty="0">
                <a:solidFill>
                  <a:srgbClr val="0B0080"/>
                </a:solidFill>
                <a:effectLst/>
                <a:latin typeface="Arial" panose="020B0604020202020204" pitchFamily="34" charset="0"/>
                <a:hlinkClick r:id="rId6" tooltip="Troponin T"/>
              </a:rPr>
              <a:t>troponin T</a:t>
            </a:r>
            <a:r>
              <a:rPr lang="en-US" b="0" i="0" dirty="0">
                <a:solidFill>
                  <a:srgbClr val="202122"/>
                </a:solidFill>
                <a:effectLst/>
                <a:latin typeface="Arial" panose="020B0604020202020204" pitchFamily="34" charset="0"/>
              </a:rPr>
              <a:t>) that is integral to </a:t>
            </a:r>
            <a:r>
              <a:rPr lang="en-US" b="0" i="0" u="none" strike="noStrike" dirty="0">
                <a:solidFill>
                  <a:srgbClr val="0B0080"/>
                </a:solidFill>
                <a:effectLst/>
                <a:latin typeface="Arial" panose="020B0604020202020204" pitchFamily="34" charset="0"/>
                <a:hlinkClick r:id="rId7" tooltip="Muscle contraction"/>
              </a:rPr>
              <a:t>muscle contraction</a:t>
            </a:r>
            <a:r>
              <a:rPr lang="en-US" b="0" i="0" u="none" strike="noStrike" baseline="30000" dirty="0">
                <a:solidFill>
                  <a:srgbClr val="0B0080"/>
                </a:solidFill>
                <a:effectLst/>
                <a:latin typeface="Arial" panose="020B0604020202020204" pitchFamily="34" charset="0"/>
                <a:hlinkClick r:id="rId8"/>
              </a:rPr>
              <a:t>[2]</a:t>
            </a:r>
            <a:r>
              <a:rPr lang="en-US" b="0" i="0" dirty="0">
                <a:solidFill>
                  <a:srgbClr val="202122"/>
                </a:solidFill>
                <a:effectLst/>
                <a:latin typeface="Arial" panose="020B0604020202020204" pitchFamily="34" charset="0"/>
              </a:rPr>
              <a:t> in </a:t>
            </a:r>
            <a:r>
              <a:rPr lang="en-US" b="0" i="0" u="none" strike="noStrike" dirty="0">
                <a:solidFill>
                  <a:srgbClr val="0B0080"/>
                </a:solidFill>
                <a:effectLst/>
                <a:latin typeface="Arial" panose="020B0604020202020204" pitchFamily="34" charset="0"/>
                <a:hlinkClick r:id="rId9" tooltip="Skeletal muscle"/>
              </a:rPr>
              <a:t>skeletal muscle</a:t>
            </a:r>
            <a:r>
              <a:rPr lang="en-US" b="0" i="0" dirty="0">
                <a:solidFill>
                  <a:srgbClr val="202122"/>
                </a:solidFill>
                <a:effectLst/>
                <a:latin typeface="Arial" panose="020B0604020202020204" pitchFamily="34" charset="0"/>
              </a:rPr>
              <a:t> and </a:t>
            </a:r>
            <a:r>
              <a:rPr lang="en-US" b="0" i="0" u="none" strike="noStrike" dirty="0">
                <a:solidFill>
                  <a:srgbClr val="0B0080"/>
                </a:solidFill>
                <a:effectLst/>
                <a:latin typeface="Arial" panose="020B0604020202020204" pitchFamily="34" charset="0"/>
                <a:hlinkClick r:id="rId10" tooltip="Cardiac muscle"/>
              </a:rPr>
              <a:t>cardiac muscle</a:t>
            </a:r>
            <a:r>
              <a:rPr lang="en-US" b="0" i="0" dirty="0">
                <a:solidFill>
                  <a:srgbClr val="202122"/>
                </a:solidFill>
                <a:effectLst/>
                <a:latin typeface="Arial" panose="020B0604020202020204" pitchFamily="34" charset="0"/>
              </a:rPr>
              <a:t>, but not </a:t>
            </a:r>
            <a:r>
              <a:rPr lang="en-US" b="0" i="0" u="none" strike="noStrike" dirty="0">
                <a:solidFill>
                  <a:srgbClr val="0B0080"/>
                </a:solidFill>
                <a:effectLst/>
                <a:latin typeface="Arial" panose="020B0604020202020204" pitchFamily="34" charset="0"/>
                <a:hlinkClick r:id="rId11" tooltip="Smooth muscle"/>
              </a:rPr>
              <a:t>smooth muscle</a:t>
            </a:r>
            <a:r>
              <a:rPr lang="en-US" b="0" i="0" dirty="0">
                <a:solidFill>
                  <a:srgbClr val="202122"/>
                </a:solidFill>
                <a:effectLst/>
                <a:latin typeface="Arial" panose="020B0604020202020204" pitchFamily="34" charset="0"/>
              </a:rPr>
              <a:t>.</a:t>
            </a:r>
          </a:p>
          <a:p>
            <a:r>
              <a:rPr lang="en-US" b="0" i="0" dirty="0">
                <a:solidFill>
                  <a:srgbClr val="202122"/>
                </a:solidFill>
                <a:effectLst/>
                <a:latin typeface="Arial" panose="020B0604020202020204" pitchFamily="34" charset="0"/>
              </a:rPr>
              <a:t>Troponin is attached to the protein </a:t>
            </a:r>
            <a:r>
              <a:rPr lang="en-US" b="0" i="0" u="none" strike="noStrike" dirty="0">
                <a:solidFill>
                  <a:srgbClr val="0B0080"/>
                </a:solidFill>
                <a:effectLst/>
                <a:latin typeface="Arial" panose="020B0604020202020204" pitchFamily="34" charset="0"/>
                <a:hlinkClick r:id="rId12" tooltip="Tropomyosin"/>
              </a:rPr>
              <a:t>tropomyosin</a:t>
            </a:r>
            <a:r>
              <a:rPr lang="en-US" b="0" i="0" dirty="0">
                <a:solidFill>
                  <a:srgbClr val="202122"/>
                </a:solidFill>
                <a:effectLst/>
                <a:latin typeface="Arial" panose="020B0604020202020204" pitchFamily="34" charset="0"/>
              </a:rPr>
              <a:t> and lies within the groove between </a:t>
            </a:r>
            <a:r>
              <a:rPr lang="en-US" b="0" i="0" u="none" strike="noStrike" dirty="0">
                <a:solidFill>
                  <a:srgbClr val="0B0080"/>
                </a:solidFill>
                <a:effectLst/>
                <a:latin typeface="Arial" panose="020B0604020202020204" pitchFamily="34" charset="0"/>
                <a:hlinkClick r:id="rId13" tooltip="Actin"/>
              </a:rPr>
              <a:t>actin</a:t>
            </a:r>
            <a:r>
              <a:rPr lang="en-US" b="0" i="0" dirty="0">
                <a:solidFill>
                  <a:srgbClr val="202122"/>
                </a:solidFill>
                <a:effectLst/>
                <a:latin typeface="Arial" panose="020B0604020202020204" pitchFamily="34" charset="0"/>
              </a:rPr>
              <a:t> filaments in muscle tissue. In a relaxed muscle, tropomyosin blocks the attachment site for the </a:t>
            </a:r>
            <a:r>
              <a:rPr lang="en-US" b="0" i="0" u="none" strike="noStrike" dirty="0">
                <a:solidFill>
                  <a:srgbClr val="0B0080"/>
                </a:solidFill>
                <a:effectLst/>
                <a:latin typeface="Arial" panose="020B0604020202020204" pitchFamily="34" charset="0"/>
                <a:hlinkClick r:id="rId14" tooltip="Myosin"/>
              </a:rPr>
              <a:t>myosin</a:t>
            </a:r>
            <a:r>
              <a:rPr lang="en-US" b="0" i="0" dirty="0">
                <a:solidFill>
                  <a:srgbClr val="202122"/>
                </a:solidFill>
                <a:effectLst/>
                <a:latin typeface="Arial" panose="020B0604020202020204" pitchFamily="34" charset="0"/>
              </a:rPr>
              <a:t> </a:t>
            </a:r>
            <a:r>
              <a:rPr lang="en-US" b="0" i="0" u="none" strike="noStrike" dirty="0">
                <a:solidFill>
                  <a:srgbClr val="0B0080"/>
                </a:solidFill>
                <a:effectLst/>
                <a:latin typeface="Arial" panose="020B0604020202020204" pitchFamily="34" charset="0"/>
                <a:hlinkClick r:id="rId15" tooltip="Crossbridge"/>
              </a:rPr>
              <a:t>crossbridge</a:t>
            </a:r>
            <a:r>
              <a:rPr lang="en-US" b="0" i="0" dirty="0">
                <a:solidFill>
                  <a:srgbClr val="202122"/>
                </a:solidFill>
                <a:effectLst/>
                <a:latin typeface="Arial" panose="020B0604020202020204" pitchFamily="34" charset="0"/>
              </a:rPr>
              <a:t>, thus preventing contraction. When the muscle cell is stimulated to contract by an </a:t>
            </a:r>
            <a:r>
              <a:rPr lang="en-US" b="0" i="0" u="none" strike="noStrike" dirty="0">
                <a:solidFill>
                  <a:srgbClr val="0B0080"/>
                </a:solidFill>
                <a:effectLst/>
                <a:latin typeface="Arial" panose="020B0604020202020204" pitchFamily="34" charset="0"/>
                <a:hlinkClick r:id="rId16" tooltip="Action potential"/>
              </a:rPr>
              <a:t>action potential</a:t>
            </a:r>
            <a:r>
              <a:rPr lang="en-US" b="0" i="0" dirty="0">
                <a:solidFill>
                  <a:srgbClr val="202122"/>
                </a:solidFill>
                <a:effectLst/>
                <a:latin typeface="Arial" panose="020B0604020202020204" pitchFamily="34" charset="0"/>
              </a:rPr>
              <a:t>, </a:t>
            </a:r>
            <a:r>
              <a:rPr lang="en-US" b="0" i="0" u="none" strike="noStrike" dirty="0">
                <a:solidFill>
                  <a:srgbClr val="0B0080"/>
                </a:solidFill>
                <a:effectLst/>
                <a:latin typeface="Arial" panose="020B0604020202020204" pitchFamily="34" charset="0"/>
                <a:hlinkClick r:id="rId17" tooltip="Calcium channels"/>
              </a:rPr>
              <a:t>calcium channels</a:t>
            </a:r>
            <a:r>
              <a:rPr lang="en-US" b="0" i="0" dirty="0">
                <a:solidFill>
                  <a:srgbClr val="202122"/>
                </a:solidFill>
                <a:effectLst/>
                <a:latin typeface="Arial" panose="020B0604020202020204" pitchFamily="34" charset="0"/>
              </a:rPr>
              <a:t> open in the sarcoplasmic membrane and release calcium into the sarcoplasm. Some of this calcium attaches to troponin, which causes it to change shape, exposing binding sites for myosin (active sites) on the </a:t>
            </a:r>
            <a:r>
              <a:rPr lang="en-US" b="0" i="0" u="none" strike="noStrike" dirty="0">
                <a:solidFill>
                  <a:srgbClr val="0B0080"/>
                </a:solidFill>
                <a:effectLst/>
                <a:latin typeface="Arial" panose="020B0604020202020204" pitchFamily="34" charset="0"/>
                <a:hlinkClick r:id="rId13" tooltip="Actin"/>
              </a:rPr>
              <a:t>actin</a:t>
            </a:r>
            <a:r>
              <a:rPr lang="en-US" b="0" i="0" dirty="0">
                <a:solidFill>
                  <a:srgbClr val="202122"/>
                </a:solidFill>
                <a:effectLst/>
                <a:latin typeface="Arial" panose="020B0604020202020204" pitchFamily="34" charset="0"/>
              </a:rPr>
              <a:t> </a:t>
            </a:r>
            <a:r>
              <a:rPr lang="en-US" b="0" i="0" u="none" strike="noStrike" dirty="0">
                <a:solidFill>
                  <a:srgbClr val="0B0080"/>
                </a:solidFill>
                <a:effectLst/>
                <a:latin typeface="Arial" panose="020B0604020202020204" pitchFamily="34" charset="0"/>
                <a:hlinkClick r:id="rId18" tooltip="Protein filament"/>
              </a:rPr>
              <a:t>filaments</a:t>
            </a:r>
            <a:r>
              <a:rPr lang="en-US" b="0" i="0" dirty="0">
                <a:solidFill>
                  <a:srgbClr val="202122"/>
                </a:solidFill>
                <a:effectLst/>
                <a:latin typeface="Arial" panose="020B0604020202020204" pitchFamily="34" charset="0"/>
              </a:rPr>
              <a:t>. </a:t>
            </a:r>
            <a:r>
              <a:rPr lang="en-US" b="0" i="0" u="none" strike="noStrike" dirty="0">
                <a:solidFill>
                  <a:srgbClr val="0B0080"/>
                </a:solidFill>
                <a:effectLst/>
                <a:latin typeface="Arial" panose="020B0604020202020204" pitchFamily="34" charset="0"/>
                <a:hlinkClick r:id="rId14" tooltip="Myosin"/>
              </a:rPr>
              <a:t>Myosin</a:t>
            </a:r>
            <a:r>
              <a:rPr lang="en-US" b="0" i="0" dirty="0">
                <a:solidFill>
                  <a:srgbClr val="202122"/>
                </a:solidFill>
                <a:effectLst/>
                <a:latin typeface="Arial" panose="020B0604020202020204" pitchFamily="34" charset="0"/>
              </a:rPr>
              <a:t>'s binding to actin causes </a:t>
            </a:r>
            <a:r>
              <a:rPr lang="en-US" b="0" i="0" u="none" strike="noStrike" dirty="0">
                <a:solidFill>
                  <a:srgbClr val="0B0080"/>
                </a:solidFill>
                <a:effectLst/>
                <a:latin typeface="Arial" panose="020B0604020202020204" pitchFamily="34" charset="0"/>
                <a:hlinkClick r:id="rId15" tooltip="Crossbridge"/>
              </a:rPr>
              <a:t>crossbridge</a:t>
            </a:r>
            <a:r>
              <a:rPr lang="en-US" b="0" i="0" dirty="0">
                <a:solidFill>
                  <a:srgbClr val="202122"/>
                </a:solidFill>
                <a:effectLst/>
                <a:latin typeface="Arial" panose="020B0604020202020204" pitchFamily="34" charset="0"/>
              </a:rPr>
              <a:t> formation, and contraction of the muscle begins</a:t>
            </a:r>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Rot="1" noChangeAspect="1" noChangeArrowheads="1" noTextEdit="1"/>
          </p:cNvSpPr>
          <p:nvPr>
            <p:ph type="sldImg"/>
          </p:nvPr>
        </p:nvSpPr>
        <p:spPr>
          <a:xfrm>
            <a:off x="1150938" y="692150"/>
            <a:ext cx="4556125" cy="3416300"/>
          </a:xfrm>
          <a:ln/>
        </p:spPr>
      </p:sp>
      <p:sp>
        <p:nvSpPr>
          <p:cNvPr id="164867" name="Rectangle 3"/>
          <p:cNvSpPr>
            <a:spLocks noGrp="1" noChangeArrowheads="1"/>
          </p:cNvSpPr>
          <p:nvPr>
            <p:ph type="body" idx="1"/>
          </p:nvPr>
        </p:nvSpPr>
        <p:spPr/>
        <p:txBody>
          <a:bodyPr/>
          <a:lstStyle/>
          <a:p>
            <a:r>
              <a:rPr lang="en-US" b="1" i="0" dirty="0">
                <a:solidFill>
                  <a:srgbClr val="222222"/>
                </a:solidFill>
                <a:effectLst/>
                <a:latin typeface="arial" panose="020B0604020202020204" pitchFamily="34" charset="0"/>
              </a:rPr>
              <a:t>CV</a:t>
            </a:r>
            <a:r>
              <a:rPr lang="en-US" b="0" i="0" dirty="0">
                <a:solidFill>
                  <a:srgbClr val="222222"/>
                </a:solidFill>
                <a:effectLst/>
                <a:latin typeface="arial" panose="020B0604020202020204" pitchFamily="34" charset="0"/>
              </a:rPr>
              <a:t> is the SD expressed as a percent of the mean (</a:t>
            </a:r>
            <a:r>
              <a:rPr lang="en-US" b="1" i="0" dirty="0">
                <a:solidFill>
                  <a:srgbClr val="222222"/>
                </a:solidFill>
                <a:effectLst/>
                <a:latin typeface="arial" panose="020B0604020202020204" pitchFamily="34" charset="0"/>
              </a:rPr>
              <a:t>CV</a:t>
            </a:r>
            <a:r>
              <a:rPr lang="en-US" b="0" i="0" dirty="0">
                <a:solidFill>
                  <a:srgbClr val="222222"/>
                </a:solidFill>
                <a:effectLst/>
                <a:latin typeface="arial" panose="020B0604020202020204" pitchFamily="34" charset="0"/>
              </a:rPr>
              <a:t> = standard deviation/mean x 100</a:t>
            </a: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Rot="1" noChangeAspect="1" noChangeArrowheads="1" noTextEdit="1"/>
          </p:cNvSpPr>
          <p:nvPr>
            <p:ph type="sldImg"/>
          </p:nvPr>
        </p:nvSpPr>
        <p:spPr>
          <a:xfrm>
            <a:off x="1150938" y="692150"/>
            <a:ext cx="4556125" cy="3416300"/>
          </a:xfrm>
          <a:ln/>
        </p:spPr>
      </p:sp>
      <p:sp>
        <p:nvSpPr>
          <p:cNvPr id="166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TROP I 0-0.4 ng/ml</a:t>
            </a:r>
          </a:p>
          <a:p>
            <a:r>
              <a:rPr lang="en-US" dirty="0"/>
              <a:t>TROP T </a:t>
            </a:r>
          </a:p>
        </p:txBody>
      </p:sp>
      <p:sp>
        <p:nvSpPr>
          <p:cNvPr id="4" name="Slide Number Placeholder 3"/>
          <p:cNvSpPr>
            <a:spLocks noGrp="1"/>
          </p:cNvSpPr>
          <p:nvPr>
            <p:ph type="sldNum" sz="quarter" idx="5"/>
          </p:nvPr>
        </p:nvSpPr>
        <p:spPr/>
        <p:txBody>
          <a:bodyPr/>
          <a:lstStyle/>
          <a:p>
            <a:fld id="{7F8F5D3C-45EB-4FCB-B489-A3BE03D0BC81}" type="slidenum">
              <a:rPr lang="en-GB" smtClean="0"/>
              <a:pPr/>
              <a:t>24</a:t>
            </a:fld>
            <a:endParaRPr lang="en-GB"/>
          </a:p>
        </p:txBody>
      </p:sp>
    </p:spTree>
    <p:extLst>
      <p:ext uri="{BB962C8B-B14F-4D97-AF65-F5344CB8AC3E}">
        <p14:creationId xmlns:p14="http://schemas.microsoft.com/office/powerpoint/2010/main" val="34251779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Rot="1" noChangeAspect="1" noChangeArrowheads="1" noTextEdit="1"/>
          </p:cNvSpPr>
          <p:nvPr>
            <p:ph type="sldImg"/>
          </p:nvPr>
        </p:nvSpPr>
        <p:spPr>
          <a:xfrm>
            <a:off x="1150938" y="692150"/>
            <a:ext cx="4556125" cy="3416300"/>
          </a:xfrm>
          <a:ln/>
        </p:spPr>
      </p:sp>
      <p:sp>
        <p:nvSpPr>
          <p:cNvPr id="168963" name="Rectangle 3"/>
          <p:cNvSpPr>
            <a:spLocks noGrp="1" noChangeArrowheads="1"/>
          </p:cNvSpPr>
          <p:nvPr>
            <p:ph type="body" idx="1"/>
          </p:nvPr>
        </p:nvSpPr>
        <p:spPr/>
        <p:txBody>
          <a:bodyPr/>
          <a:lstStyle/>
          <a:p>
            <a:r>
              <a:rPr lang="en-US" dirty="0"/>
              <a:t>National Academy of </a:t>
            </a:r>
            <a:r>
              <a:rPr lang="en-US" dirty="0" err="1"/>
              <a:t>cinical</a:t>
            </a:r>
            <a:r>
              <a:rPr lang="en-US" dirty="0"/>
              <a:t> biochemistry</a:t>
            </a:r>
          </a:p>
          <a:p>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E3A0A0-4AB7-4C5C-9101-D3108E058BF4}" type="slidenum">
              <a:rPr lang="en-US"/>
              <a:pPr/>
              <a:t>26</a:t>
            </a:fld>
            <a:endParaRPr lang="en-US"/>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Rot="1" noChangeAspect="1" noChangeArrowheads="1" noTextEdit="1"/>
          </p:cNvSpPr>
          <p:nvPr>
            <p:ph type="sldImg"/>
          </p:nvPr>
        </p:nvSpPr>
        <p:spPr>
          <a:xfrm>
            <a:off x="1150938" y="692150"/>
            <a:ext cx="4556125" cy="3416300"/>
          </a:xfrm>
          <a:ln/>
        </p:spPr>
      </p:sp>
      <p:sp>
        <p:nvSpPr>
          <p:cNvPr id="162819" name="Rectangle 3"/>
          <p:cNvSpPr>
            <a:spLocks noGrp="1" noChangeArrowheads="1"/>
          </p:cNvSpPr>
          <p:nvPr>
            <p:ph type="body" idx="1"/>
          </p:nvPr>
        </p:nvSpPr>
        <p:spPr/>
        <p:txBody>
          <a:bodyPr/>
          <a:lstStyle/>
          <a:p>
            <a:r>
              <a:rPr lang="en-US" dirty="0"/>
              <a:t>European society of cardiology</a:t>
            </a:r>
          </a:p>
          <a:p>
            <a:r>
              <a:rPr lang="en-US" dirty="0" err="1"/>
              <a:t>Amirst</a:t>
            </a:r>
            <a:r>
              <a:rPr lang="en-US" dirty="0"/>
              <a:t>, large peaked T waves (or hyperacute T waves), then ST elevation, then negative T waves and finally pathologic Q waves </a:t>
            </a:r>
            <a:r>
              <a:rPr lang="en-US" dirty="0" err="1"/>
              <a:t>develop.rican</a:t>
            </a:r>
            <a:r>
              <a:rPr lang="en-US" dirty="0"/>
              <a:t> college of cardiology</a:t>
            </a:r>
          </a:p>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Rot="1" noChangeAspect="1" noChangeArrowheads="1" noTextEdit="1"/>
          </p:cNvSpPr>
          <p:nvPr>
            <p:ph type="sldImg"/>
          </p:nvPr>
        </p:nvSpPr>
        <p:spPr>
          <a:xfrm>
            <a:off x="1150938" y="692150"/>
            <a:ext cx="4556125" cy="3416300"/>
          </a:xfrm>
          <a:ln/>
        </p:spPr>
      </p:sp>
      <p:sp>
        <p:nvSpPr>
          <p:cNvPr id="146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a:xfrm>
            <a:off x="1150938" y="692150"/>
            <a:ext cx="4556125" cy="3416300"/>
          </a:xfrm>
          <a:ln/>
        </p:spPr>
      </p:sp>
      <p:sp>
        <p:nvSpPr>
          <p:cNvPr id="161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Isozymes 1-5</a:t>
            </a:r>
          </a:p>
        </p:txBody>
      </p:sp>
      <p:sp>
        <p:nvSpPr>
          <p:cNvPr id="4" name="Slide Number Placeholder 3"/>
          <p:cNvSpPr>
            <a:spLocks noGrp="1"/>
          </p:cNvSpPr>
          <p:nvPr>
            <p:ph type="sldNum" sz="quarter" idx="5"/>
          </p:nvPr>
        </p:nvSpPr>
        <p:spPr/>
        <p:txBody>
          <a:bodyPr/>
          <a:lstStyle/>
          <a:p>
            <a:fld id="{7F8F5D3C-45EB-4FCB-B489-A3BE03D0BC81}" type="slidenum">
              <a:rPr lang="en-GB" smtClean="0"/>
              <a:pPr/>
              <a:t>5</a:t>
            </a:fld>
            <a:endParaRPr lang="en-GB"/>
          </a:p>
        </p:txBody>
      </p:sp>
    </p:spTree>
    <p:extLst>
      <p:ext uri="{BB962C8B-B14F-4D97-AF65-F5344CB8AC3E}">
        <p14:creationId xmlns:p14="http://schemas.microsoft.com/office/powerpoint/2010/main" val="4743806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solidFill>
                  <a:srgbClr val="202122"/>
                </a:solidFill>
                <a:effectLst/>
                <a:latin typeface="Arial" panose="020B0604020202020204" pitchFamily="34" charset="0"/>
              </a:rPr>
              <a:t>Isozymes</a:t>
            </a:r>
            <a:r>
              <a:rPr lang="en-US" b="0" i="0" dirty="0">
                <a:solidFill>
                  <a:srgbClr val="202122"/>
                </a:solidFill>
                <a:effectLst/>
                <a:latin typeface="Arial" panose="020B0604020202020204" pitchFamily="34" charset="0"/>
              </a:rPr>
              <a:t> (also known as </a:t>
            </a:r>
            <a:r>
              <a:rPr lang="en-US" b="1" i="0" dirty="0">
                <a:solidFill>
                  <a:srgbClr val="202122"/>
                </a:solidFill>
                <a:effectLst/>
                <a:latin typeface="Arial" panose="020B0604020202020204" pitchFamily="34" charset="0"/>
              </a:rPr>
              <a:t>isoenzymes</a:t>
            </a:r>
            <a:r>
              <a:rPr lang="en-US" b="0" i="0" dirty="0">
                <a:solidFill>
                  <a:srgbClr val="202122"/>
                </a:solidFill>
                <a:effectLst/>
                <a:latin typeface="Arial" panose="020B0604020202020204" pitchFamily="34" charset="0"/>
              </a:rPr>
              <a:t> or more generally as </a:t>
            </a:r>
            <a:r>
              <a:rPr lang="en-US" b="1" i="0" dirty="0">
                <a:solidFill>
                  <a:srgbClr val="202122"/>
                </a:solidFill>
                <a:effectLst/>
                <a:latin typeface="Arial" panose="020B0604020202020204" pitchFamily="34" charset="0"/>
              </a:rPr>
              <a:t>multiple forms of enzymes</a:t>
            </a:r>
            <a:r>
              <a:rPr lang="en-US" b="0" i="0" dirty="0">
                <a:solidFill>
                  <a:srgbClr val="202122"/>
                </a:solidFill>
                <a:effectLst/>
                <a:latin typeface="Arial" panose="020B0604020202020204" pitchFamily="34" charset="0"/>
              </a:rPr>
              <a:t>) are </a:t>
            </a:r>
            <a:r>
              <a:rPr lang="en-US" b="0" i="0" u="none" strike="noStrike" dirty="0">
                <a:solidFill>
                  <a:srgbClr val="0B0080"/>
                </a:solidFill>
                <a:effectLst/>
                <a:latin typeface="Arial" panose="020B0604020202020204" pitchFamily="34" charset="0"/>
                <a:hlinkClick r:id="rId3" tooltip="Enzyme"/>
              </a:rPr>
              <a:t>enzymes</a:t>
            </a:r>
            <a:r>
              <a:rPr lang="en-US" b="0" i="0" dirty="0">
                <a:solidFill>
                  <a:srgbClr val="202122"/>
                </a:solidFill>
                <a:effectLst/>
                <a:latin typeface="Arial" panose="020B0604020202020204" pitchFamily="34" charset="0"/>
              </a:rPr>
              <a:t> that differ in amino acid sequence but catalyze the same chemical reaction. These enzymes usually display different kinetic parameters (e.g. different </a:t>
            </a:r>
            <a:r>
              <a:rPr lang="en-US" b="0" i="1" u="none" strike="noStrike" dirty="0">
                <a:solidFill>
                  <a:srgbClr val="0B0080"/>
                </a:solidFill>
                <a:effectLst/>
                <a:latin typeface="Arial" panose="020B0604020202020204" pitchFamily="34" charset="0"/>
                <a:hlinkClick r:id="rId4" tooltip="Michaelis-Menten kinetics"/>
              </a:rPr>
              <a:t>K</a:t>
            </a:r>
            <a:r>
              <a:rPr lang="en-US" b="0" i="0" u="none" strike="noStrike" baseline="-25000" dirty="0">
                <a:solidFill>
                  <a:srgbClr val="0B0080"/>
                </a:solidFill>
                <a:effectLst/>
                <a:latin typeface="Arial" panose="020B0604020202020204" pitchFamily="34" charset="0"/>
                <a:hlinkClick r:id="rId4" tooltip="Michaelis-Menten kinetics"/>
              </a:rPr>
              <a:t>M</a:t>
            </a:r>
            <a:r>
              <a:rPr lang="en-US" b="0" i="0" dirty="0">
                <a:solidFill>
                  <a:srgbClr val="202122"/>
                </a:solidFill>
                <a:effectLst/>
                <a:latin typeface="Arial" panose="020B0604020202020204" pitchFamily="34" charset="0"/>
              </a:rPr>
              <a:t> values), or different regulatory properties. The existence of isozymes permits the fine-tuning of metabolism to meet the particular needs of a given tissue or developmental stage</a:t>
            </a:r>
            <a:endParaRPr lang="en-US" dirty="0"/>
          </a:p>
        </p:txBody>
      </p:sp>
      <p:sp>
        <p:nvSpPr>
          <p:cNvPr id="4" name="Slide Number Placeholder 3"/>
          <p:cNvSpPr>
            <a:spLocks noGrp="1"/>
          </p:cNvSpPr>
          <p:nvPr>
            <p:ph type="sldNum" sz="quarter" idx="5"/>
          </p:nvPr>
        </p:nvSpPr>
        <p:spPr/>
        <p:txBody>
          <a:bodyPr/>
          <a:lstStyle/>
          <a:p>
            <a:fld id="{7F8F5D3C-45EB-4FCB-B489-A3BE03D0BC81}" type="slidenum">
              <a:rPr lang="en-GB" smtClean="0"/>
              <a:pPr/>
              <a:t>8</a:t>
            </a:fld>
            <a:endParaRPr lang="en-GB"/>
          </a:p>
        </p:txBody>
      </p:sp>
    </p:spTree>
    <p:extLst>
      <p:ext uri="{BB962C8B-B14F-4D97-AF65-F5344CB8AC3E}">
        <p14:creationId xmlns:p14="http://schemas.microsoft.com/office/powerpoint/2010/main" val="40257835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a:cs typeface="Times New Roman"/>
              </a:rPr>
              <a:t>*elevations </a:t>
            </a:r>
            <a:r>
              <a:rPr lang="en-US" sz="1200" spc="5" dirty="0">
                <a:latin typeface="Times New Roman"/>
                <a:cs typeface="Times New Roman"/>
              </a:rPr>
              <a:t>of </a:t>
            </a:r>
            <a:r>
              <a:rPr lang="en-US" sz="1200" spc="-5" dirty="0">
                <a:latin typeface="Times New Roman"/>
                <a:cs typeface="Times New Roman"/>
              </a:rPr>
              <a:t>CK </a:t>
            </a:r>
            <a:r>
              <a:rPr lang="en-US" sz="1200" dirty="0">
                <a:latin typeface="Times New Roman"/>
                <a:cs typeface="Times New Roman"/>
              </a:rPr>
              <a:t>secondary </a:t>
            </a:r>
            <a:r>
              <a:rPr lang="en-US" sz="1200" spc="-5" dirty="0">
                <a:latin typeface="Times New Roman"/>
                <a:cs typeface="Times New Roman"/>
              </a:rPr>
              <a:t>to </a:t>
            </a:r>
            <a:r>
              <a:rPr lang="en-US" sz="1200" dirty="0">
                <a:latin typeface="Times New Roman"/>
                <a:cs typeface="Times New Roman"/>
              </a:rPr>
              <a:t>non-cardiac causes have been noted </a:t>
            </a:r>
            <a:r>
              <a:rPr lang="en-US" sz="1200" spc="-5" dirty="0">
                <a:latin typeface="Times New Roman"/>
                <a:cs typeface="Times New Roman"/>
              </a:rPr>
              <a:t>to  increase </a:t>
            </a:r>
            <a:r>
              <a:rPr lang="en-US" sz="1200" dirty="0">
                <a:latin typeface="Times New Roman"/>
                <a:cs typeface="Times New Roman"/>
              </a:rPr>
              <a:t>following a </a:t>
            </a:r>
            <a:r>
              <a:rPr lang="en-US" sz="1200" spc="-5" dirty="0">
                <a:latin typeface="Times New Roman"/>
                <a:cs typeface="Times New Roman"/>
              </a:rPr>
              <a:t>flatter </a:t>
            </a:r>
            <a:r>
              <a:rPr lang="en-US" sz="1200" dirty="0">
                <a:latin typeface="Times New Roman"/>
                <a:cs typeface="Times New Roman"/>
              </a:rPr>
              <a:t>curve, rising and disappearing at a slower  pace that a cardiac</a:t>
            </a:r>
            <a:r>
              <a:rPr lang="en-US" sz="1200" spc="-5" dirty="0">
                <a:latin typeface="Times New Roman"/>
                <a:cs typeface="Times New Roman"/>
              </a:rPr>
              <a:t> </a:t>
            </a:r>
            <a:r>
              <a:rPr lang="en-US" sz="1200" dirty="0" err="1">
                <a:latin typeface="Times New Roman"/>
                <a:cs typeface="Times New Roman"/>
              </a:rPr>
              <a:t>source</a:t>
            </a:r>
            <a:r>
              <a:rPr lang="en-US" b="0" i="0" dirty="0" err="1">
                <a:solidFill>
                  <a:srgbClr val="000000"/>
                </a:solidFill>
                <a:effectLst/>
                <a:latin typeface="Times New Roman" panose="02020603050405020304" pitchFamily="18" charset="0"/>
              </a:rPr>
              <a:t>Any</a:t>
            </a:r>
            <a:r>
              <a:rPr lang="en-US" b="0" i="0" dirty="0">
                <a:solidFill>
                  <a:srgbClr val="000000"/>
                </a:solidFill>
                <a:effectLst/>
                <a:latin typeface="Times New Roman" panose="02020603050405020304" pitchFamily="18" charset="0"/>
              </a:rPr>
              <a:t> process that disrupts cardiac </a:t>
            </a:r>
            <a:r>
              <a:rPr lang="en-US" b="0" i="0" dirty="0" err="1">
                <a:solidFill>
                  <a:srgbClr val="000000"/>
                </a:solidFill>
                <a:effectLst/>
                <a:latin typeface="Times New Roman" panose="02020603050405020304" pitchFamily="18" charset="0"/>
              </a:rPr>
              <a:t>sarcolemmal</a:t>
            </a:r>
            <a:r>
              <a:rPr lang="en-US" b="0" i="0" dirty="0">
                <a:solidFill>
                  <a:srgbClr val="000000"/>
                </a:solidFill>
                <a:effectLst/>
                <a:latin typeface="Times New Roman" panose="02020603050405020304" pitchFamily="18" charset="0"/>
              </a:rPr>
              <a:t> membranes (e.g., myocarditis, cardiac trauma, or cardiac surgery including endomyocardial biopsy) can release cytosolic CK–MB. Elevated serum levels of CK–MB are therefore specific for myocardial cellular injury, but not for acute myocardial infarction</a:t>
            </a:r>
            <a:endParaRPr lang="en-US" sz="1200" dirty="0">
              <a:latin typeface="Times New Roman"/>
              <a:cs typeface="Times New Roman"/>
            </a:endParaRPr>
          </a:p>
          <a:p>
            <a:endParaRPr lang="en-US" dirty="0"/>
          </a:p>
        </p:txBody>
      </p:sp>
      <p:sp>
        <p:nvSpPr>
          <p:cNvPr id="4" name="Slide Number Placeholder 3"/>
          <p:cNvSpPr>
            <a:spLocks noGrp="1"/>
          </p:cNvSpPr>
          <p:nvPr>
            <p:ph type="sldNum" sz="quarter" idx="5"/>
          </p:nvPr>
        </p:nvSpPr>
        <p:spPr/>
        <p:txBody>
          <a:bodyPr/>
          <a:lstStyle/>
          <a:p>
            <a:fld id="{7F8F5D3C-45EB-4FCB-B489-A3BE03D0BC81}" type="slidenum">
              <a:rPr lang="en-GB" smtClean="0"/>
              <a:pPr/>
              <a:t>9</a:t>
            </a:fld>
            <a:endParaRPr lang="en-GB"/>
          </a:p>
        </p:txBody>
      </p:sp>
    </p:spTree>
    <p:extLst>
      <p:ext uri="{BB962C8B-B14F-4D97-AF65-F5344CB8AC3E}">
        <p14:creationId xmlns:p14="http://schemas.microsoft.com/office/powerpoint/2010/main" val="19627639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PPV=True positives/true positives +false positives*100</a:t>
            </a:r>
          </a:p>
          <a:p>
            <a:r>
              <a:rPr lang="en-US" dirty="0"/>
              <a:t>NPV=true negative/false +true negatives * 100</a:t>
            </a:r>
          </a:p>
        </p:txBody>
      </p:sp>
      <p:sp>
        <p:nvSpPr>
          <p:cNvPr id="4" name="Slide Number Placeholder 3"/>
          <p:cNvSpPr>
            <a:spLocks noGrp="1"/>
          </p:cNvSpPr>
          <p:nvPr>
            <p:ph type="sldNum" sz="quarter" idx="5"/>
          </p:nvPr>
        </p:nvSpPr>
        <p:spPr/>
        <p:txBody>
          <a:bodyPr/>
          <a:lstStyle/>
          <a:p>
            <a:fld id="{7F8F5D3C-45EB-4FCB-B489-A3BE03D0BC81}" type="slidenum">
              <a:rPr lang="en-GB" smtClean="0"/>
              <a:pPr/>
              <a:t>10</a:t>
            </a:fld>
            <a:endParaRPr lang="en-GB"/>
          </a:p>
        </p:txBody>
      </p:sp>
    </p:spTree>
    <p:extLst>
      <p:ext uri="{BB962C8B-B14F-4D97-AF65-F5344CB8AC3E}">
        <p14:creationId xmlns:p14="http://schemas.microsoft.com/office/powerpoint/2010/main" val="32130164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prime example is the occurrence of chest pain in an athlete during or after competition, where CK–MB levels may be elevated (both percentages and absolute values) from skeletal muscle sources.</a:t>
            </a:r>
          </a:p>
        </p:txBody>
      </p:sp>
      <p:sp>
        <p:nvSpPr>
          <p:cNvPr id="4" name="Slide Number Placeholder 3"/>
          <p:cNvSpPr>
            <a:spLocks noGrp="1"/>
          </p:cNvSpPr>
          <p:nvPr>
            <p:ph type="sldNum" sz="quarter" idx="5"/>
          </p:nvPr>
        </p:nvSpPr>
        <p:spPr/>
        <p:txBody>
          <a:bodyPr/>
          <a:lstStyle/>
          <a:p>
            <a:fld id="{7F8F5D3C-45EB-4FCB-B489-A3BE03D0BC81}" type="slidenum">
              <a:rPr lang="en-GB" smtClean="0"/>
              <a:pPr/>
              <a:t>11</a:t>
            </a:fld>
            <a:endParaRPr lang="en-GB"/>
          </a:p>
        </p:txBody>
      </p:sp>
    </p:spTree>
    <p:extLst>
      <p:ext uri="{BB962C8B-B14F-4D97-AF65-F5344CB8AC3E}">
        <p14:creationId xmlns:p14="http://schemas.microsoft.com/office/powerpoint/2010/main" val="37416215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Cocaine </a:t>
            </a:r>
            <a:r>
              <a:rPr lang="en-US" dirty="0" err="1"/>
              <a:t>rhabdomyolisis</a:t>
            </a:r>
            <a:endParaRPr lang="en-US" dirty="0"/>
          </a:p>
        </p:txBody>
      </p:sp>
      <p:sp>
        <p:nvSpPr>
          <p:cNvPr id="4" name="Slide Number Placeholder 3"/>
          <p:cNvSpPr>
            <a:spLocks noGrp="1"/>
          </p:cNvSpPr>
          <p:nvPr>
            <p:ph type="sldNum" sz="quarter" idx="5"/>
          </p:nvPr>
        </p:nvSpPr>
        <p:spPr/>
        <p:txBody>
          <a:bodyPr/>
          <a:lstStyle/>
          <a:p>
            <a:fld id="{7F8F5D3C-45EB-4FCB-B489-A3BE03D0BC81}" type="slidenum">
              <a:rPr lang="en-GB" smtClean="0"/>
              <a:pPr/>
              <a:t>13</a:t>
            </a:fld>
            <a:endParaRPr lang="en-GB"/>
          </a:p>
        </p:txBody>
      </p:sp>
    </p:spTree>
    <p:extLst>
      <p:ext uri="{BB962C8B-B14F-4D97-AF65-F5344CB8AC3E}">
        <p14:creationId xmlns:p14="http://schemas.microsoft.com/office/powerpoint/2010/main" val="1742064679"/>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F3DB026-70A6-4718-944E-D554EE7C5B0A}" type="datetimeFigureOut">
              <a:rPr lang="en-GB" smtClean="0"/>
              <a:pPr/>
              <a:t>04/09/2020</a:t>
            </a:fld>
            <a:endParaRPr lang="en-GB"/>
          </a:p>
        </p:txBody>
      </p:sp>
      <p:sp>
        <p:nvSpPr>
          <p:cNvPr id="5" name="Footer Placeholder 4"/>
          <p:cNvSpPr>
            <a:spLocks noGrp="1"/>
          </p:cNvSpPr>
          <p:nvPr>
            <p:ph type="ftr" sz="quarter" idx="11"/>
          </p:nvPr>
        </p:nvSpPr>
        <p:spPr>
          <a:xfrm>
            <a:off x="812805" y="6272785"/>
            <a:ext cx="4745736" cy="365125"/>
          </a:xfrm>
        </p:spPr>
        <p:txBody>
          <a:bodyPr/>
          <a:lstStyle/>
          <a:p>
            <a:endParaRPr lang="en-GB"/>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6EF1836D-2EAE-45C3-9473-47D189F6702E}" type="slidenum">
              <a:rPr lang="en-GB" smtClean="0"/>
              <a:pPr/>
              <a:t>‹#›</a:t>
            </a:fld>
            <a:endParaRPr lang="en-GB"/>
          </a:p>
        </p:txBody>
      </p:sp>
    </p:spTree>
    <p:extLst>
      <p:ext uri="{BB962C8B-B14F-4D97-AF65-F5344CB8AC3E}">
        <p14:creationId xmlns:p14="http://schemas.microsoft.com/office/powerpoint/2010/main" val="334846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F3DB026-70A6-4718-944E-D554EE7C5B0A}" type="datetimeFigureOut">
              <a:rPr lang="en-GB" smtClean="0"/>
              <a:pPr/>
              <a:t>04/09/2020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EF1836D-2EAE-45C3-9473-47D189F6702E}" type="slidenum">
              <a:rPr lang="en-GB" smtClean="0"/>
              <a:pPr/>
              <a:t>‹#›</a:t>
            </a:fld>
            <a:endParaRPr lang="en-GB"/>
          </a:p>
        </p:txBody>
      </p:sp>
    </p:spTree>
    <p:extLst>
      <p:ext uri="{BB962C8B-B14F-4D97-AF65-F5344CB8AC3E}">
        <p14:creationId xmlns:p14="http://schemas.microsoft.com/office/powerpoint/2010/main" val="3294676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F3DB026-70A6-4718-944E-D554EE7C5B0A}" type="datetimeFigureOut">
              <a:rPr lang="en-GB" smtClean="0"/>
              <a:pPr/>
              <a:t>04/09/2020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EF1836D-2EAE-45C3-9473-47D189F6702E}" type="slidenum">
              <a:rPr lang="en-GB" smtClean="0"/>
              <a:pPr/>
              <a:t>‹#›</a:t>
            </a:fld>
            <a:endParaRPr lang="en-GB"/>
          </a:p>
        </p:txBody>
      </p:sp>
    </p:spTree>
    <p:extLst>
      <p:ext uri="{BB962C8B-B14F-4D97-AF65-F5344CB8AC3E}">
        <p14:creationId xmlns:p14="http://schemas.microsoft.com/office/powerpoint/2010/main" val="32292761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854075"/>
            <a:ext cx="7772400" cy="701675"/>
          </a:xfrm>
        </p:spPr>
        <p:txBody>
          <a:bodyPr/>
          <a:lstStyle/>
          <a:p>
            <a:r>
              <a:rPr lang="en-US"/>
              <a:t>Click to edit Master title style</a:t>
            </a:r>
            <a:endParaRPr lang="en-GB"/>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hart Placeholder 3"/>
          <p:cNvSpPr>
            <a:spLocks noGrp="1"/>
          </p:cNvSpPr>
          <p:nvPr>
            <p:ph type="chart" sz="half" idx="2"/>
          </p:nvPr>
        </p:nvSpPr>
        <p:spPr>
          <a:xfrm>
            <a:off x="4648200" y="1981200"/>
            <a:ext cx="3810000" cy="4114800"/>
          </a:xfrm>
        </p:spPr>
        <p:txBody>
          <a:bodyPr/>
          <a:lstStyle/>
          <a:p>
            <a:endParaRPr lang="en-GB"/>
          </a:p>
        </p:txBody>
      </p:sp>
      <p:sp>
        <p:nvSpPr>
          <p:cNvPr id="5" name="Date Placeholder 4"/>
          <p:cNvSpPr>
            <a:spLocks noGrp="1"/>
          </p:cNvSpPr>
          <p:nvPr>
            <p:ph type="dt" sz="half" idx="10"/>
          </p:nvPr>
        </p:nvSpPr>
        <p:spPr>
          <a:xfrm>
            <a:off x="712788" y="6313488"/>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51188" y="6313488"/>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80188" y="6313488"/>
            <a:ext cx="1905000" cy="457200"/>
          </a:xfrm>
        </p:spPr>
        <p:txBody>
          <a:bodyPr/>
          <a:lstStyle>
            <a:lvl1pPr>
              <a:defRPr/>
            </a:lvl1pPr>
          </a:lstStyle>
          <a:p>
            <a:fld id="{9F8C7B8B-3B9C-4010-A2D4-7BA147053331}" type="slidenum">
              <a:rPr lang="en-US"/>
              <a:pPr/>
              <a:t>‹#›</a:t>
            </a:fld>
            <a:endParaRPr lang="en-US"/>
          </a:p>
        </p:txBody>
      </p:sp>
    </p:spTree>
    <p:extLst>
      <p:ext uri="{BB962C8B-B14F-4D97-AF65-F5344CB8AC3E}">
        <p14:creationId xmlns:p14="http://schemas.microsoft.com/office/powerpoint/2010/main" val="20560839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AndTx">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854075"/>
            <a:ext cx="7772400" cy="701675"/>
          </a:xfrm>
        </p:spPr>
        <p:txBody>
          <a:bodyPr/>
          <a:lstStyle/>
          <a:p>
            <a:r>
              <a:rPr lang="en-US"/>
              <a:t>Click to edit Master title style</a:t>
            </a:r>
            <a:endParaRPr lang="en-GB"/>
          </a:p>
        </p:txBody>
      </p:sp>
      <p:sp>
        <p:nvSpPr>
          <p:cNvPr id="3" name="Chart Placeholder 2"/>
          <p:cNvSpPr>
            <a:spLocks noGrp="1"/>
          </p:cNvSpPr>
          <p:nvPr>
            <p:ph type="chart" sz="half" idx="1"/>
          </p:nvPr>
        </p:nvSpPr>
        <p:spPr>
          <a:xfrm>
            <a:off x="685800" y="1981200"/>
            <a:ext cx="3810000" cy="4114800"/>
          </a:xfrm>
        </p:spPr>
        <p:txBody>
          <a:bodyPr/>
          <a:lstStyle/>
          <a:p>
            <a:endParaRPr lang="en-GB"/>
          </a:p>
        </p:txBody>
      </p:sp>
      <p:sp>
        <p:nvSpPr>
          <p:cNvPr id="4" name="Text Placeholder 3"/>
          <p:cNvSpPr>
            <a:spLocks noGrp="1"/>
          </p:cNvSpPr>
          <p:nvPr>
            <p:ph type="body"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712788" y="6313488"/>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51188" y="6313488"/>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80188" y="6313488"/>
            <a:ext cx="1905000" cy="457200"/>
          </a:xfrm>
        </p:spPr>
        <p:txBody>
          <a:bodyPr/>
          <a:lstStyle>
            <a:lvl1pPr>
              <a:defRPr/>
            </a:lvl1pPr>
          </a:lstStyle>
          <a:p>
            <a:fld id="{3D7A4C10-0F4D-4ED8-BAA4-C9AB1F679F36}" type="slidenum">
              <a:rPr lang="en-US"/>
              <a:pPr/>
              <a:t>‹#›</a:t>
            </a:fld>
            <a:endParaRPr lang="en-US"/>
          </a:p>
        </p:txBody>
      </p:sp>
    </p:spTree>
    <p:extLst>
      <p:ext uri="{BB962C8B-B14F-4D97-AF65-F5344CB8AC3E}">
        <p14:creationId xmlns:p14="http://schemas.microsoft.com/office/powerpoint/2010/main" val="278661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F3DB026-70A6-4718-944E-D554EE7C5B0A}" type="datetimeFigureOut">
              <a:rPr lang="en-GB" smtClean="0"/>
              <a:pPr/>
              <a:t>04/09/2020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EF1836D-2EAE-45C3-9473-47D189F6702E}" type="slidenum">
              <a:rPr lang="en-GB" smtClean="0"/>
              <a:pPr/>
              <a:t>‹#›</a:t>
            </a:fld>
            <a:endParaRPr lang="en-GB"/>
          </a:p>
        </p:txBody>
      </p:sp>
    </p:spTree>
    <p:extLst>
      <p:ext uri="{BB962C8B-B14F-4D97-AF65-F5344CB8AC3E}">
        <p14:creationId xmlns:p14="http://schemas.microsoft.com/office/powerpoint/2010/main" val="3576526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en-US"/>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9F3DB026-70A6-4718-944E-D554EE7C5B0A}" type="datetimeFigureOut">
              <a:rPr lang="en-GB" smtClean="0"/>
              <a:pPr/>
              <a:t>04/09/2020</a:t>
            </a:fld>
            <a:endParaRPr lang="en-GB"/>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endParaRPr lang="en-GB"/>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6EF1836D-2EAE-45C3-9473-47D189F6702E}" type="slidenum">
              <a:rPr lang="en-GB" smtClean="0"/>
              <a:pPr/>
              <a:t>‹#›</a:t>
            </a:fld>
            <a:endParaRPr lang="en-GB"/>
          </a:p>
        </p:txBody>
      </p:sp>
    </p:spTree>
    <p:extLst>
      <p:ext uri="{BB962C8B-B14F-4D97-AF65-F5344CB8AC3E}">
        <p14:creationId xmlns:p14="http://schemas.microsoft.com/office/powerpoint/2010/main" val="3882982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F3DB026-70A6-4718-944E-D554EE7C5B0A}" type="datetimeFigureOut">
              <a:rPr lang="en-GB" smtClean="0"/>
              <a:pPr/>
              <a:t>04/09/2020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F1836D-2EAE-45C3-9473-47D189F6702E}" type="slidenum">
              <a:rPr lang="en-GB" smtClean="0"/>
              <a:pPr/>
              <a:t>‹#›</a:t>
            </a:fld>
            <a:endParaRPr lang="en-GB"/>
          </a:p>
        </p:txBody>
      </p:sp>
    </p:spTree>
    <p:extLst>
      <p:ext uri="{BB962C8B-B14F-4D97-AF65-F5344CB8AC3E}">
        <p14:creationId xmlns:p14="http://schemas.microsoft.com/office/powerpoint/2010/main" val="735107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F3DB026-70A6-4718-944E-D554EE7C5B0A}" type="datetimeFigureOut">
              <a:rPr lang="en-GB" smtClean="0"/>
              <a:pPr/>
              <a:t>04/09/2020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EF1836D-2EAE-45C3-9473-47D189F6702E}" type="slidenum">
              <a:rPr lang="en-GB" smtClean="0"/>
              <a:pPr/>
              <a:t>‹#›</a:t>
            </a:fld>
            <a:endParaRPr lang="en-GB"/>
          </a:p>
        </p:txBody>
      </p:sp>
    </p:spTree>
    <p:extLst>
      <p:ext uri="{BB962C8B-B14F-4D97-AF65-F5344CB8AC3E}">
        <p14:creationId xmlns:p14="http://schemas.microsoft.com/office/powerpoint/2010/main" val="195319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9F3DB026-70A6-4718-944E-D554EE7C5B0A}" type="datetimeFigureOut">
              <a:rPr lang="en-GB" smtClean="0"/>
              <a:pPr/>
              <a:t>04/09/2020</a:t>
            </a:fld>
            <a:endParaRPr lang="en-GB"/>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endParaRPr lang="en-GB"/>
          </a:p>
        </p:txBody>
      </p:sp>
      <p:sp>
        <p:nvSpPr>
          <p:cNvPr id="5" name="Slide Number Placeholder 4"/>
          <p:cNvSpPr>
            <a:spLocks noGrp="1"/>
          </p:cNvSpPr>
          <p:nvPr>
            <p:ph type="sldNum" sz="quarter" idx="12"/>
          </p:nvPr>
        </p:nvSpPr>
        <p:spPr/>
        <p:txBody>
          <a:bodyPr/>
          <a:lstStyle/>
          <a:p>
            <a:fld id="{6EF1836D-2EAE-45C3-9473-47D189F6702E}" type="slidenum">
              <a:rPr lang="en-GB" smtClean="0"/>
              <a:pPr/>
              <a:t>‹#›</a:t>
            </a:fld>
            <a:endParaRPr lang="en-GB"/>
          </a:p>
        </p:txBody>
      </p:sp>
    </p:spTree>
    <p:extLst>
      <p:ext uri="{BB962C8B-B14F-4D97-AF65-F5344CB8AC3E}">
        <p14:creationId xmlns:p14="http://schemas.microsoft.com/office/powerpoint/2010/main" val="2576503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3DB026-70A6-4718-944E-D554EE7C5B0A}" type="datetimeFigureOut">
              <a:rPr lang="en-GB" smtClean="0"/>
              <a:pPr/>
              <a:t>04/09/2020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EF1836D-2EAE-45C3-9473-47D189F6702E}" type="slidenum">
              <a:rPr lang="en-GB" smtClean="0"/>
              <a:pPr/>
              <a:t>‹#›</a:t>
            </a:fld>
            <a:endParaRPr lang="en-GB"/>
          </a:p>
        </p:txBody>
      </p:sp>
    </p:spTree>
    <p:extLst>
      <p:ext uri="{BB962C8B-B14F-4D97-AF65-F5344CB8AC3E}">
        <p14:creationId xmlns:p14="http://schemas.microsoft.com/office/powerpoint/2010/main" val="3831252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fld id="{9F3DB026-70A6-4718-944E-D554EE7C5B0A}" type="datetimeFigureOut">
              <a:rPr lang="en-GB" smtClean="0"/>
              <a:pPr/>
              <a:t>04/09/2020</a:t>
            </a:fld>
            <a:endParaRPr lang="en-GB"/>
          </a:p>
        </p:txBody>
      </p:sp>
      <p:sp>
        <p:nvSpPr>
          <p:cNvPr id="10" name="Footer Placeholder 9"/>
          <p:cNvSpPr>
            <a:spLocks noGrp="1"/>
          </p:cNvSpPr>
          <p:nvPr>
            <p:ph type="ftr" sz="quarter" idx="11"/>
          </p:nvPr>
        </p:nvSpPr>
        <p:spPr/>
        <p:txBody>
          <a:bodyPr/>
          <a:lstStyle/>
          <a:p>
            <a:endParaRPr lang="en-GB"/>
          </a:p>
        </p:txBody>
      </p:sp>
      <p:sp>
        <p:nvSpPr>
          <p:cNvPr id="11" name="Slide Number Placeholder 10"/>
          <p:cNvSpPr>
            <a:spLocks noGrp="1"/>
          </p:cNvSpPr>
          <p:nvPr>
            <p:ph type="sldNum" sz="quarter" idx="12"/>
          </p:nvPr>
        </p:nvSpPr>
        <p:spPr/>
        <p:txBody>
          <a:bodyPr/>
          <a:lstStyle/>
          <a:p>
            <a:fld id="{6EF1836D-2EAE-45C3-9473-47D189F6702E}" type="slidenum">
              <a:rPr lang="en-GB" smtClean="0"/>
              <a:pPr/>
              <a:t>‹#›</a:t>
            </a:fld>
            <a:endParaRPr lang="en-GB"/>
          </a:p>
        </p:txBody>
      </p:sp>
    </p:spTree>
    <p:extLst>
      <p:ext uri="{BB962C8B-B14F-4D97-AF65-F5344CB8AC3E}">
        <p14:creationId xmlns:p14="http://schemas.microsoft.com/office/powerpoint/2010/main" val="3408524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fld id="{9F3DB026-70A6-4718-944E-D554EE7C5B0A}" type="datetimeFigureOut">
              <a:rPr lang="en-GB" smtClean="0"/>
              <a:pPr/>
              <a:t>04/09/2020</a:t>
            </a:fld>
            <a:endParaRPr lang="en-GB"/>
          </a:p>
        </p:txBody>
      </p:sp>
      <p:sp>
        <p:nvSpPr>
          <p:cNvPr id="10" name="Slide Number Placeholder 9"/>
          <p:cNvSpPr>
            <a:spLocks noGrp="1"/>
          </p:cNvSpPr>
          <p:nvPr>
            <p:ph type="sldNum" sz="quarter" idx="12"/>
          </p:nvPr>
        </p:nvSpPr>
        <p:spPr/>
        <p:txBody>
          <a:bodyPr/>
          <a:lstStyle/>
          <a:p>
            <a:fld id="{6EF1836D-2EAE-45C3-9473-47D189F6702E}" type="slidenum">
              <a:rPr lang="en-GB" smtClean="0"/>
              <a:pPr/>
              <a:t>‹#›</a:t>
            </a:fld>
            <a:endParaRPr lang="en-GB"/>
          </a:p>
        </p:txBody>
      </p:sp>
    </p:spTree>
    <p:extLst>
      <p:ext uri="{BB962C8B-B14F-4D97-AF65-F5344CB8AC3E}">
        <p14:creationId xmlns:p14="http://schemas.microsoft.com/office/powerpoint/2010/main" val="3979963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microsoft.com/office/2007/relationships/hdphoto" Target="../media/hdphoto1.wdp"/><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5">
                <a:duotone>
                  <a:schemeClr val="accent1">
                    <a:shade val="45000"/>
                    <a:satMod val="135000"/>
                  </a:schemeClr>
                  <a:prstClr val="white"/>
                </a:duotone>
                <a:extLst>
                  <a:ext uri="{BEBA8EAE-BF5A-486C-A8C5-ECC9F3942E4B}">
                    <a14:imgProps xmlns:a14="http://schemas.microsoft.com/office/drawing/2010/main">
                      <a14:imgLayer r:embed="rId16">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9F3DB026-70A6-4718-944E-D554EE7C5B0A}" type="datetimeFigureOut">
              <a:rPr lang="en-GB" smtClean="0"/>
              <a:pPr/>
              <a:t>04/09/2020</a:t>
            </a:fld>
            <a:endParaRPr lang="en-GB"/>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endParaRPr lang="en-GB"/>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6EF1836D-2EAE-45C3-9473-47D189F6702E}" type="slidenum">
              <a:rPr lang="en-GB" smtClean="0"/>
              <a:pPr/>
              <a:t>‹#›</a:t>
            </a:fld>
            <a:endParaRPr lang="en-GB"/>
          </a:p>
        </p:txBody>
      </p:sp>
    </p:spTree>
    <p:extLst>
      <p:ext uri="{BB962C8B-B14F-4D97-AF65-F5344CB8AC3E}">
        <p14:creationId xmlns:p14="http://schemas.microsoft.com/office/powerpoint/2010/main" val="3331065255"/>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 id="2147483746" r:id="rId12"/>
    <p:sldLayoutId id="2147483747" r:id="rId13"/>
  </p:sldLayoutIdLst>
  <p:txStyles>
    <p:titleStyle>
      <a:lvl1pPr algn="l" defTabSz="914400" rtl="0" eaLnBrk="1" latinLnBrk="0" hangingPunct="1">
        <a:lnSpc>
          <a:spcPct val="90000"/>
        </a:lnSpc>
        <a:spcBef>
          <a:spcPct val="0"/>
        </a:spcBef>
        <a:buNone/>
        <a:defRPr sz="4200" b="0" kern="1200" cap="all" baseline="0">
          <a:blipFill>
            <a:blip r:embed="rId17">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7.wmf"/></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10444" y="1953322"/>
            <a:ext cx="7772400" cy="1736725"/>
          </a:xfrm>
        </p:spPr>
        <p:txBody>
          <a:bodyPr>
            <a:noAutofit/>
          </a:bodyPr>
          <a:lstStyle/>
          <a:p>
            <a:pPr algn="ctr"/>
            <a:br>
              <a:rPr lang="en-US" sz="2800" b="1" dirty="0"/>
            </a:br>
            <a:br>
              <a:rPr lang="en-US" sz="2800" b="1" dirty="0"/>
            </a:br>
            <a:r>
              <a:rPr lang="en-US" sz="2400" b="1" u="sng" dirty="0">
                <a:effectLst/>
              </a:rPr>
              <a:t>Cardiac Biomarkers</a:t>
            </a:r>
            <a:br>
              <a:rPr lang="en-US" sz="2400" b="1" dirty="0"/>
            </a:br>
            <a:r>
              <a:rPr lang="en-US" sz="2400" dirty="0"/>
              <a:t>By </a:t>
            </a:r>
            <a:br>
              <a:rPr lang="en-GB" sz="2400" b="1" dirty="0"/>
            </a:br>
            <a:r>
              <a:rPr lang="en-US" sz="2800" b="1" dirty="0"/>
              <a:t>Dr. Faryal Husnain</a:t>
            </a:r>
            <a:br>
              <a:rPr lang="en-US" sz="2800" b="1" dirty="0"/>
            </a:br>
            <a:r>
              <a:rPr lang="en-US" sz="1800" b="1" dirty="0">
                <a:solidFill>
                  <a:srgbClr val="FFC000"/>
                </a:solidFill>
              </a:rPr>
              <a:t>PGR Chemical Pathology</a:t>
            </a:r>
            <a:br>
              <a:rPr lang="en-GB" sz="1800" dirty="0">
                <a:solidFill>
                  <a:srgbClr val="FFC000"/>
                </a:solidFill>
              </a:rPr>
            </a:br>
            <a:br>
              <a:rPr lang="en-GB" sz="1800" dirty="0">
                <a:solidFill>
                  <a:srgbClr val="92D050"/>
                </a:solidFill>
              </a:rPr>
            </a:br>
            <a:br>
              <a:rPr lang="en-US" sz="2400" dirty="0">
                <a:solidFill>
                  <a:srgbClr val="92D050"/>
                </a:solidFill>
              </a:rPr>
            </a:br>
            <a:endParaRPr lang="en-US" sz="3600" dirty="0"/>
          </a:p>
        </p:txBody>
      </p:sp>
      <p:sp>
        <p:nvSpPr>
          <p:cNvPr id="2" name="Date Placeholder 1"/>
          <p:cNvSpPr>
            <a:spLocks noGrp="1"/>
          </p:cNvSpPr>
          <p:nvPr>
            <p:ph type="dt" sz="half" idx="10"/>
          </p:nvPr>
        </p:nvSpPr>
        <p:spPr/>
        <p:txBody>
          <a:bodyPr/>
          <a:lstStyle/>
          <a:p>
            <a:pPr>
              <a:defRPr/>
            </a:pPr>
            <a:fld id="{11471BB3-5A96-4111-B40C-7B7D4B9EDBF8}" type="datetime8">
              <a:rPr lang="en-GB"/>
              <a:pPr>
                <a:defRPr/>
              </a:pPr>
              <a:t>04/09/2020 09:22</a:t>
            </a:fld>
            <a:endParaRPr lang="en-US"/>
          </a:p>
        </p:txBody>
      </p:sp>
      <p:sp>
        <p:nvSpPr>
          <p:cNvPr id="3" name="Slide Number Placeholder 2"/>
          <p:cNvSpPr>
            <a:spLocks noGrp="1"/>
          </p:cNvSpPr>
          <p:nvPr>
            <p:ph type="sldNum" sz="quarter" idx="12"/>
          </p:nvPr>
        </p:nvSpPr>
        <p:spPr/>
        <p:txBody>
          <a:bodyPr>
            <a:normAutofit/>
          </a:bodyPr>
          <a:lstStyle/>
          <a:p>
            <a:pPr>
              <a:defRPr/>
            </a:pPr>
            <a:fld id="{9398C862-953F-40AC-9B9F-7F98C2482411}" type="slidenum">
              <a:rPr lang="en-US" smtClean="0"/>
              <a:pPr>
                <a:defRPr/>
              </a:pPr>
              <a:t>1</a:t>
            </a:fld>
            <a:endParaRPr lang="en-US"/>
          </a:p>
        </p:txBody>
      </p:sp>
    </p:spTree>
    <p:extLst>
      <p:ext uri="{BB962C8B-B14F-4D97-AF65-F5344CB8AC3E}">
        <p14:creationId xmlns:p14="http://schemas.microsoft.com/office/powerpoint/2010/main" val="1169195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BF26E-ACCB-4338-AA81-69FB296C20B5}"/>
              </a:ext>
            </a:extLst>
          </p:cNvPr>
          <p:cNvSpPr>
            <a:spLocks noGrp="1"/>
          </p:cNvSpPr>
          <p:nvPr>
            <p:ph type="title"/>
          </p:nvPr>
        </p:nvSpPr>
        <p:spPr/>
        <p:txBody>
          <a:bodyPr/>
          <a:lstStyle/>
          <a:p>
            <a:r>
              <a:rPr lang="en-US" b="1" dirty="0">
                <a:solidFill>
                  <a:srgbClr val="FFFF00"/>
                </a:solidFill>
              </a:rPr>
              <a:t>CK-MB</a:t>
            </a:r>
          </a:p>
        </p:txBody>
      </p:sp>
      <p:sp>
        <p:nvSpPr>
          <p:cNvPr id="3" name="Content Placeholder 2">
            <a:extLst>
              <a:ext uri="{FF2B5EF4-FFF2-40B4-BE49-F238E27FC236}">
                <a16:creationId xmlns:a16="http://schemas.microsoft.com/office/drawing/2014/main" id="{4AD50FB2-FF4E-4959-9A0E-34E49C95CD3E}"/>
              </a:ext>
            </a:extLst>
          </p:cNvPr>
          <p:cNvSpPr>
            <a:spLocks noGrp="1"/>
          </p:cNvSpPr>
          <p:nvPr>
            <p:ph idx="1"/>
          </p:nvPr>
        </p:nvSpPr>
        <p:spPr>
          <a:xfrm>
            <a:off x="685800" y="1828800"/>
            <a:ext cx="7772400" cy="4876800"/>
          </a:xfrm>
        </p:spPr>
        <p:txBody>
          <a:bodyPr>
            <a:normAutofit/>
          </a:bodyPr>
          <a:lstStyle/>
          <a:p>
            <a:r>
              <a:rPr lang="en-US" dirty="0"/>
              <a:t>Determination of CK–MB isoenzyme has a 98% predictive value for myocardial necrosis with a positive enzyme profile and a 100% negative predictive value for the absence of necrosis with a normal profile</a:t>
            </a:r>
            <a:r>
              <a:rPr lang="en-US" b="1" dirty="0">
                <a:solidFill>
                  <a:srgbClr val="FFFF00"/>
                </a:solidFill>
              </a:rPr>
              <a:t>.</a:t>
            </a:r>
          </a:p>
          <a:p>
            <a:r>
              <a:rPr lang="en-US" dirty="0"/>
              <a:t>The clinician must have access to a quality-controlled laboratory capable of determining CK and CK–MB isoenzymes rapidly and with an acceptable degree of reproducibility.</a:t>
            </a:r>
          </a:p>
          <a:p>
            <a:r>
              <a:rPr lang="en-US" dirty="0"/>
              <a:t>Because of the short serum half-life of CK–MB, blood sampling must begin within 48 hours (and preferably within 24 hours) of symptoms. </a:t>
            </a:r>
          </a:p>
          <a:p>
            <a:r>
              <a:rPr lang="en-US" dirty="0"/>
              <a:t>Serum sampling should be obtained at first contact and at 8- to 12-hour intervals for 48 hours to observe the characteristic appearance, peak, and disappearance of CK– MB. Serial sampling is emphasized and single values in the emergency room setting are inadequate to exclude myocardial injury.</a:t>
            </a:r>
          </a:p>
        </p:txBody>
      </p:sp>
    </p:spTree>
    <p:extLst>
      <p:ext uri="{BB962C8B-B14F-4D97-AF65-F5344CB8AC3E}">
        <p14:creationId xmlns:p14="http://schemas.microsoft.com/office/powerpoint/2010/main" val="3649952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AD839-B64E-4C3F-9F31-2FE8AE228C63}"/>
              </a:ext>
            </a:extLst>
          </p:cNvPr>
          <p:cNvSpPr>
            <a:spLocks noGrp="1"/>
          </p:cNvSpPr>
          <p:nvPr>
            <p:ph type="title"/>
          </p:nvPr>
        </p:nvSpPr>
        <p:spPr/>
        <p:txBody>
          <a:bodyPr/>
          <a:lstStyle/>
          <a:p>
            <a:r>
              <a:rPr lang="en-US" dirty="0">
                <a:solidFill>
                  <a:srgbClr val="FFFF00"/>
                </a:solidFill>
              </a:rPr>
              <a:t>CK-MB</a:t>
            </a:r>
          </a:p>
        </p:txBody>
      </p:sp>
      <p:sp>
        <p:nvSpPr>
          <p:cNvPr id="3" name="Content Placeholder 2">
            <a:extLst>
              <a:ext uri="{FF2B5EF4-FFF2-40B4-BE49-F238E27FC236}">
                <a16:creationId xmlns:a16="http://schemas.microsoft.com/office/drawing/2014/main" id="{03EB0E06-F805-4D65-9133-F2BEE0CC2A79}"/>
              </a:ext>
            </a:extLst>
          </p:cNvPr>
          <p:cNvSpPr>
            <a:spLocks noGrp="1"/>
          </p:cNvSpPr>
          <p:nvPr>
            <p:ph idx="1"/>
          </p:nvPr>
        </p:nvSpPr>
        <p:spPr>
          <a:xfrm>
            <a:off x="685800" y="1905000"/>
            <a:ext cx="7772400" cy="4267200"/>
          </a:xfrm>
        </p:spPr>
        <p:txBody>
          <a:bodyPr>
            <a:noAutofit/>
          </a:bodyPr>
          <a:lstStyle/>
          <a:p>
            <a:r>
              <a:rPr lang="en-US" sz="2800" dirty="0"/>
              <a:t>Patients seen more than 48 hours after symptoms should have determination of lactic dehydrogenase </a:t>
            </a:r>
          </a:p>
          <a:p>
            <a:r>
              <a:rPr lang="en-US" sz="2800" dirty="0"/>
              <a:t>Clinical judgment must be exercised in the rare instance where CK–MB is elevated in the absence of obvious  myocardial necrosis. </a:t>
            </a:r>
          </a:p>
        </p:txBody>
      </p:sp>
    </p:spTree>
    <p:extLst>
      <p:ext uri="{BB962C8B-B14F-4D97-AF65-F5344CB8AC3E}">
        <p14:creationId xmlns:p14="http://schemas.microsoft.com/office/powerpoint/2010/main" val="125382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C24C3-B973-4FC2-B757-04201999FCF5}"/>
              </a:ext>
            </a:extLst>
          </p:cNvPr>
          <p:cNvSpPr>
            <a:spLocks noGrp="1"/>
          </p:cNvSpPr>
          <p:nvPr>
            <p:ph type="title"/>
          </p:nvPr>
        </p:nvSpPr>
        <p:spPr/>
        <p:txBody>
          <a:bodyPr/>
          <a:lstStyle/>
          <a:p>
            <a:r>
              <a:rPr lang="en-US" dirty="0">
                <a:solidFill>
                  <a:srgbClr val="FFFF00"/>
                </a:solidFill>
              </a:rPr>
              <a:t>CK-MB</a:t>
            </a:r>
          </a:p>
        </p:txBody>
      </p:sp>
      <p:sp>
        <p:nvSpPr>
          <p:cNvPr id="3" name="Content Placeholder 2">
            <a:extLst>
              <a:ext uri="{FF2B5EF4-FFF2-40B4-BE49-F238E27FC236}">
                <a16:creationId xmlns:a16="http://schemas.microsoft.com/office/drawing/2014/main" id="{26B42D57-E30F-4141-96A4-056C423865B2}"/>
              </a:ext>
            </a:extLst>
          </p:cNvPr>
          <p:cNvSpPr>
            <a:spLocks noGrp="1"/>
          </p:cNvSpPr>
          <p:nvPr>
            <p:ph idx="1"/>
          </p:nvPr>
        </p:nvSpPr>
        <p:spPr/>
        <p:txBody>
          <a:bodyPr>
            <a:normAutofit/>
          </a:bodyPr>
          <a:lstStyle/>
          <a:p>
            <a:r>
              <a:rPr lang="en-US" sz="2400" dirty="0"/>
              <a:t>When the diagnosis of acute MI is strongly entertained, CK–MB levels should be determined in spite of normal CK levels. Small infarctions may release significant levels of CK–MB with normal total CK. </a:t>
            </a:r>
          </a:p>
          <a:p>
            <a:r>
              <a:rPr lang="en-US" sz="2400" dirty="0"/>
              <a:t>Because of the rapid rise and fall of CK–MB levels after a myocardial infarction, it is useful to sample CK–MB again at 8- to 12-hour intervals following recurrent post-MI chest pain in order to detect infarct extension.</a:t>
            </a:r>
          </a:p>
        </p:txBody>
      </p:sp>
    </p:spTree>
    <p:extLst>
      <p:ext uri="{BB962C8B-B14F-4D97-AF65-F5344CB8AC3E}">
        <p14:creationId xmlns:p14="http://schemas.microsoft.com/office/powerpoint/2010/main" val="13501302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E8890-BABB-4278-99DD-D86E8581EB77}"/>
              </a:ext>
            </a:extLst>
          </p:cNvPr>
          <p:cNvSpPr>
            <a:spLocks noGrp="1"/>
          </p:cNvSpPr>
          <p:nvPr>
            <p:ph type="title"/>
          </p:nvPr>
        </p:nvSpPr>
        <p:spPr/>
        <p:txBody>
          <a:bodyPr/>
          <a:lstStyle/>
          <a:p>
            <a:r>
              <a:rPr lang="en-US" dirty="0">
                <a:solidFill>
                  <a:srgbClr val="FFFF00"/>
                </a:solidFill>
              </a:rPr>
              <a:t>CK-MB</a:t>
            </a:r>
          </a:p>
        </p:txBody>
      </p:sp>
      <p:sp>
        <p:nvSpPr>
          <p:cNvPr id="3" name="Content Placeholder 2">
            <a:extLst>
              <a:ext uri="{FF2B5EF4-FFF2-40B4-BE49-F238E27FC236}">
                <a16:creationId xmlns:a16="http://schemas.microsoft.com/office/drawing/2014/main" id="{C84F38FC-4E0A-48B8-8329-3C361DA3BEEB}"/>
              </a:ext>
            </a:extLst>
          </p:cNvPr>
          <p:cNvSpPr>
            <a:spLocks noGrp="1"/>
          </p:cNvSpPr>
          <p:nvPr>
            <p:ph idx="1"/>
          </p:nvPr>
        </p:nvSpPr>
        <p:spPr>
          <a:xfrm>
            <a:off x="685800" y="1828800"/>
            <a:ext cx="7772400" cy="4648200"/>
          </a:xfrm>
        </p:spPr>
        <p:txBody>
          <a:bodyPr>
            <a:normAutofit/>
          </a:bodyPr>
          <a:lstStyle/>
          <a:p>
            <a:r>
              <a:rPr lang="en-US" b="1" dirty="0"/>
              <a:t>False positive (for MI) CK-MB elevation can be seen in:</a:t>
            </a:r>
          </a:p>
          <a:p>
            <a:r>
              <a:rPr lang="en-US" dirty="0"/>
              <a:t>Significant skeletal muscle injury</a:t>
            </a:r>
          </a:p>
          <a:p>
            <a:r>
              <a:rPr lang="en-US" dirty="0"/>
              <a:t>*Cardiac injury for reason other than MI</a:t>
            </a:r>
          </a:p>
          <a:p>
            <a:r>
              <a:rPr lang="en-US" dirty="0"/>
              <a:t>Cardioversion, Defibrillation </a:t>
            </a:r>
          </a:p>
          <a:p>
            <a:r>
              <a:rPr lang="en-US" dirty="0"/>
              <a:t>Blunt chest trauma (Sports injuries)</a:t>
            </a:r>
          </a:p>
          <a:p>
            <a:r>
              <a:rPr lang="en-US" dirty="0"/>
              <a:t>Cardiac AND non-cardiac surgical procedures</a:t>
            </a:r>
          </a:p>
          <a:p>
            <a:r>
              <a:rPr lang="en-US" dirty="0"/>
              <a:t>Cocaine abuse (vasospasm, tachycardia, perfusion/demand mismatch)</a:t>
            </a:r>
          </a:p>
          <a:p>
            <a:r>
              <a:rPr lang="en-US" dirty="0"/>
              <a:t>Not often elevated in myocarditis, unless severe</a:t>
            </a:r>
          </a:p>
          <a:p>
            <a:r>
              <a:rPr lang="en-US" dirty="0"/>
              <a:t>Significant CNS damage (Stroke/Trauma)</a:t>
            </a:r>
          </a:p>
        </p:txBody>
      </p:sp>
    </p:spTree>
    <p:extLst>
      <p:ext uri="{BB962C8B-B14F-4D97-AF65-F5344CB8AC3E}">
        <p14:creationId xmlns:p14="http://schemas.microsoft.com/office/powerpoint/2010/main" val="2277876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F09E2-EB5F-48CF-916F-019A3712A37F}"/>
              </a:ext>
            </a:extLst>
          </p:cNvPr>
          <p:cNvSpPr>
            <a:spLocks noGrp="1"/>
          </p:cNvSpPr>
          <p:nvPr>
            <p:ph type="title"/>
          </p:nvPr>
        </p:nvSpPr>
        <p:spPr/>
        <p:txBody>
          <a:bodyPr/>
          <a:lstStyle/>
          <a:p>
            <a:r>
              <a:rPr lang="en-US" dirty="0">
                <a:solidFill>
                  <a:srgbClr val="FFFF00"/>
                </a:solidFill>
              </a:rPr>
              <a:t>CK-MB</a:t>
            </a:r>
          </a:p>
        </p:txBody>
      </p:sp>
      <p:sp>
        <p:nvSpPr>
          <p:cNvPr id="3" name="Content Placeholder 2">
            <a:extLst>
              <a:ext uri="{FF2B5EF4-FFF2-40B4-BE49-F238E27FC236}">
                <a16:creationId xmlns:a16="http://schemas.microsoft.com/office/drawing/2014/main" id="{0B32D3DF-A239-4507-975A-DA3C8A3C63EB}"/>
              </a:ext>
            </a:extLst>
          </p:cNvPr>
          <p:cNvSpPr>
            <a:spLocks noGrp="1"/>
          </p:cNvSpPr>
          <p:nvPr>
            <p:ph idx="1"/>
          </p:nvPr>
        </p:nvSpPr>
        <p:spPr/>
        <p:txBody>
          <a:bodyPr/>
          <a:lstStyle/>
          <a:p>
            <a:pPr lvl="1">
              <a:lnSpc>
                <a:spcPct val="90000"/>
              </a:lnSpc>
              <a:spcBef>
                <a:spcPct val="40000"/>
              </a:spcBef>
              <a:buFont typeface="Wingdings" pitchFamily="2" charset="2"/>
              <a:buChar char="Ø"/>
            </a:pPr>
            <a:r>
              <a:rPr lang="en-US" sz="2800" dirty="0"/>
              <a:t>False Positive also seen in:</a:t>
            </a:r>
          </a:p>
          <a:p>
            <a:pPr lvl="1">
              <a:lnSpc>
                <a:spcPct val="90000"/>
              </a:lnSpc>
              <a:spcBef>
                <a:spcPct val="40000"/>
              </a:spcBef>
              <a:buFont typeface="Wingdings" pitchFamily="2" charset="2"/>
              <a:buChar char="Ø"/>
            </a:pPr>
            <a:r>
              <a:rPr lang="en-US" sz="2800" dirty="0"/>
              <a:t>Marathon runners</a:t>
            </a:r>
          </a:p>
          <a:p>
            <a:pPr lvl="1">
              <a:lnSpc>
                <a:spcPct val="90000"/>
              </a:lnSpc>
              <a:spcBef>
                <a:spcPct val="40000"/>
              </a:spcBef>
              <a:buFont typeface="Wingdings" pitchFamily="2" charset="2"/>
              <a:buChar char="Ø"/>
            </a:pPr>
            <a:r>
              <a:rPr lang="en-US" sz="2800" dirty="0"/>
              <a:t>Chronic renal failure </a:t>
            </a:r>
          </a:p>
          <a:p>
            <a:pPr lvl="1">
              <a:lnSpc>
                <a:spcPct val="90000"/>
              </a:lnSpc>
              <a:spcBef>
                <a:spcPct val="40000"/>
              </a:spcBef>
              <a:buFont typeface="Wingdings" pitchFamily="2" charset="2"/>
              <a:buChar char="Ø"/>
            </a:pPr>
            <a:r>
              <a:rPr lang="en-US" sz="2800" dirty="0"/>
              <a:t>Hypothyroidism</a:t>
            </a:r>
          </a:p>
          <a:p>
            <a:endParaRPr lang="en-US" dirty="0"/>
          </a:p>
        </p:txBody>
      </p:sp>
    </p:spTree>
    <p:extLst>
      <p:ext uri="{BB962C8B-B14F-4D97-AF65-F5344CB8AC3E}">
        <p14:creationId xmlns:p14="http://schemas.microsoft.com/office/powerpoint/2010/main" val="14861682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457200"/>
            <a:ext cx="6883400" cy="812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b"/>
          <a:lstStyle/>
          <a:p>
            <a:pPr algn="ctr"/>
            <a:r>
              <a:rPr lang="en-US" sz="4400" dirty="0">
                <a:solidFill>
                  <a:srgbClr val="FFFF00"/>
                </a:solidFill>
              </a:rPr>
              <a:t>Limitation of CKMB</a:t>
            </a:r>
          </a:p>
        </p:txBody>
      </p:sp>
      <p:sp>
        <p:nvSpPr>
          <p:cNvPr id="8195" name="Rectangle 3"/>
          <p:cNvSpPr>
            <a:spLocks noGrp="1" noChangeArrowheads="1"/>
          </p:cNvSpPr>
          <p:nvPr>
            <p:ph type="body" sz="half" idx="1"/>
          </p:nvPr>
        </p:nvSpPr>
        <p:spPr>
          <a:xfrm>
            <a:off x="838200" y="1752600"/>
            <a:ext cx="7924800" cy="45720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a:lnSpc>
                <a:spcPct val="90000"/>
              </a:lnSpc>
              <a:spcBef>
                <a:spcPct val="40000"/>
              </a:spcBef>
              <a:buFont typeface="Wingdings" pitchFamily="2" charset="2"/>
              <a:buChar char="Ø"/>
            </a:pPr>
            <a:r>
              <a:rPr lang="en-US" sz="2800" dirty="0"/>
              <a:t>FP incidents in perioperative patients without cardiac injury</a:t>
            </a:r>
          </a:p>
          <a:p>
            <a:pPr>
              <a:lnSpc>
                <a:spcPct val="90000"/>
              </a:lnSpc>
              <a:spcBef>
                <a:spcPct val="40000"/>
              </a:spcBef>
              <a:buClr>
                <a:schemeClr val="accent1"/>
              </a:buClr>
              <a:buFont typeface="Wingdings" pitchFamily="2" charset="2"/>
              <a:buChar char="Ø"/>
            </a:pPr>
            <a:r>
              <a:rPr lang="en-US" sz="2800" dirty="0"/>
              <a:t>MI detection not timely enough for thrombolytic intervention. MB peaking takes &gt;12h</a:t>
            </a:r>
          </a:p>
        </p:txBody>
      </p:sp>
    </p:spTree>
    <p:extLst>
      <p:ext uri="{BB962C8B-B14F-4D97-AF65-F5344CB8AC3E}">
        <p14:creationId xmlns:p14="http://schemas.microsoft.com/office/powerpoint/2010/main" val="4131877786"/>
      </p:ext>
    </p:extLst>
  </p:cSld>
  <p:clrMapOvr>
    <a:masterClrMapping/>
  </p:clrMapOvr>
  <p:transition spd="med">
    <p:wipe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slide(fromBottom)">
                                      <p:cBhvr>
                                        <p:cTn id="7" dur="500"/>
                                        <p:tgtEl>
                                          <p:spTgt spid="81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slide(fromBottom)">
                                      <p:cBhvr>
                                        <p:cTn id="12" dur="500"/>
                                        <p:tgtEl>
                                          <p:spTgt spid="81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752600" y="533400"/>
            <a:ext cx="4233863" cy="785813"/>
          </a:xfrm>
        </p:spPr>
        <p:txBody>
          <a:bodyPr/>
          <a:lstStyle/>
          <a:p>
            <a:pPr algn="r" rtl="1"/>
            <a:r>
              <a:rPr lang="en-US" sz="4400" b="1" dirty="0">
                <a:solidFill>
                  <a:srgbClr val="FFFF00"/>
                </a:solidFill>
              </a:rPr>
              <a:t>MB Index</a:t>
            </a:r>
          </a:p>
        </p:txBody>
      </p:sp>
      <p:sp>
        <p:nvSpPr>
          <p:cNvPr id="34820" name="Rectangle 4"/>
          <p:cNvSpPr>
            <a:spLocks noGrp="1" noChangeArrowheads="1"/>
          </p:cNvSpPr>
          <p:nvPr>
            <p:ph idx="1"/>
          </p:nvPr>
        </p:nvSpPr>
        <p:spPr>
          <a:xfrm>
            <a:off x="685800" y="1905000"/>
            <a:ext cx="8110538" cy="4191000"/>
          </a:xfrm>
          <a:noFill/>
          <a:ln/>
        </p:spPr>
        <p:txBody>
          <a:bodyPr>
            <a:noAutofit/>
          </a:bodyPr>
          <a:lstStyle/>
          <a:p>
            <a:pPr>
              <a:buFont typeface="Wingdings" pitchFamily="2" charset="2"/>
              <a:buChar char="Ø"/>
            </a:pPr>
            <a:r>
              <a:rPr lang="en-US" sz="3200" dirty="0"/>
              <a:t>MB Index = (CKMB /total CK) x 100</a:t>
            </a:r>
          </a:p>
          <a:p>
            <a:pPr>
              <a:buFont typeface="Wingdings" pitchFamily="2" charset="2"/>
              <a:buChar char="Ø"/>
            </a:pPr>
            <a:r>
              <a:rPr lang="en-US" sz="3200" dirty="0"/>
              <a:t>Rationale for using MB Index</a:t>
            </a:r>
          </a:p>
          <a:p>
            <a:pPr lvl="1">
              <a:buFont typeface="Wingdings" pitchFamily="2" charset="2"/>
              <a:buChar char="Ø"/>
            </a:pPr>
            <a:r>
              <a:rPr lang="en-US" sz="2800" dirty="0"/>
              <a:t>Using CKMB alone often yields False Positive results</a:t>
            </a:r>
          </a:p>
          <a:p>
            <a:pPr lvl="1">
              <a:buFont typeface="Wingdings" pitchFamily="2" charset="2"/>
              <a:buChar char="Ø"/>
            </a:pPr>
            <a:r>
              <a:rPr lang="en-US" sz="2800" dirty="0"/>
              <a:t>Combined use with MB Index helps to rule-out patients with skeletal muscle injury</a:t>
            </a:r>
          </a:p>
          <a:p>
            <a:pPr>
              <a:buFont typeface="Wingdings" pitchFamily="2" charset="2"/>
              <a:buChar char="Ø"/>
            </a:pPr>
            <a:r>
              <a:rPr lang="en-US" sz="3200" dirty="0"/>
              <a:t>Recommended Cut Off: 6%</a:t>
            </a:r>
          </a:p>
        </p:txBody>
      </p:sp>
    </p:spTree>
    <p:extLst>
      <p:ext uri="{BB962C8B-B14F-4D97-AF65-F5344CB8AC3E}">
        <p14:creationId xmlns:p14="http://schemas.microsoft.com/office/powerpoint/2010/main" val="30869366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4820">
                                            <p:txEl>
                                              <p:pRg st="0" end="0"/>
                                            </p:txEl>
                                          </p:spTgt>
                                        </p:tgtEl>
                                        <p:attrNameLst>
                                          <p:attrName>style.visibility</p:attrName>
                                        </p:attrNameLst>
                                      </p:cBhvr>
                                      <p:to>
                                        <p:strVal val="visible"/>
                                      </p:to>
                                    </p:set>
                                    <p:animEffect transition="in" filter="slide(fromBottom)">
                                      <p:cBhvr>
                                        <p:cTn id="7" dur="500"/>
                                        <p:tgtEl>
                                          <p:spTgt spid="3482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4820">
                                            <p:txEl>
                                              <p:pRg st="1" end="1"/>
                                            </p:txEl>
                                          </p:spTgt>
                                        </p:tgtEl>
                                        <p:attrNameLst>
                                          <p:attrName>style.visibility</p:attrName>
                                        </p:attrNameLst>
                                      </p:cBhvr>
                                      <p:to>
                                        <p:strVal val="visible"/>
                                      </p:to>
                                    </p:set>
                                    <p:animEffect transition="in" filter="slide(fromBottom)">
                                      <p:cBhvr>
                                        <p:cTn id="12" dur="500"/>
                                        <p:tgtEl>
                                          <p:spTgt spid="3482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4820">
                                            <p:txEl>
                                              <p:pRg st="2" end="2"/>
                                            </p:txEl>
                                          </p:spTgt>
                                        </p:tgtEl>
                                        <p:attrNameLst>
                                          <p:attrName>style.visibility</p:attrName>
                                        </p:attrNameLst>
                                      </p:cBhvr>
                                      <p:to>
                                        <p:strVal val="visible"/>
                                      </p:to>
                                    </p:set>
                                    <p:animEffect transition="in" filter="slide(fromBottom)">
                                      <p:cBhvr>
                                        <p:cTn id="17" dur="500"/>
                                        <p:tgtEl>
                                          <p:spTgt spid="3482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4820">
                                            <p:txEl>
                                              <p:pRg st="3" end="3"/>
                                            </p:txEl>
                                          </p:spTgt>
                                        </p:tgtEl>
                                        <p:attrNameLst>
                                          <p:attrName>style.visibility</p:attrName>
                                        </p:attrNameLst>
                                      </p:cBhvr>
                                      <p:to>
                                        <p:strVal val="visible"/>
                                      </p:to>
                                    </p:set>
                                    <p:animEffect transition="in" filter="slide(fromBottom)">
                                      <p:cBhvr>
                                        <p:cTn id="22" dur="500"/>
                                        <p:tgtEl>
                                          <p:spTgt spid="34820">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4820">
                                            <p:txEl>
                                              <p:pRg st="4" end="4"/>
                                            </p:txEl>
                                          </p:spTgt>
                                        </p:tgtEl>
                                        <p:attrNameLst>
                                          <p:attrName>style.visibility</p:attrName>
                                        </p:attrNameLst>
                                      </p:cBhvr>
                                      <p:to>
                                        <p:strVal val="visible"/>
                                      </p:to>
                                    </p:set>
                                    <p:animEffect transition="in" filter="slide(fromBottom)">
                                      <p:cBhvr>
                                        <p:cTn id="27" dur="500"/>
                                        <p:tgtEl>
                                          <p:spTgt spid="3482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020763" y="911225"/>
            <a:ext cx="7372350" cy="5969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b"/>
          <a:lstStyle/>
          <a:p>
            <a:r>
              <a:rPr lang="en-US" sz="3600" dirty="0">
                <a:solidFill>
                  <a:srgbClr val="FFFF00"/>
                </a:solidFill>
              </a:rPr>
              <a:t>Myoglobin as Cardiac Marker</a:t>
            </a:r>
          </a:p>
        </p:txBody>
      </p:sp>
      <p:sp>
        <p:nvSpPr>
          <p:cNvPr id="24579" name="Rectangle 3"/>
          <p:cNvSpPr>
            <a:spLocks noGrp="1" noChangeArrowheads="1"/>
          </p:cNvSpPr>
          <p:nvPr>
            <p:ph type="body" sz="half" idx="2"/>
          </p:nvPr>
        </p:nvSpPr>
        <p:spPr>
          <a:xfrm>
            <a:off x="533400" y="2057400"/>
            <a:ext cx="7429500" cy="39624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t">
            <a:normAutofit fontScale="92500"/>
          </a:bodyPr>
          <a:lstStyle/>
          <a:p>
            <a:pPr>
              <a:buFont typeface="Wingdings" pitchFamily="2" charset="2"/>
              <a:buChar char="Ø"/>
            </a:pPr>
            <a:r>
              <a:rPr lang="en-US" sz="3200" dirty="0"/>
              <a:t>Small-size heme protein released from all damaged tissues. Increases  often occur more rapidly than TI and CK. Not utilized often for AMI/cardiac  damage assessment because of its very rapid metabolism (short plasma half-life)  causing short burst increases that are difficult to assess clinically, as well as its lack  of specificity for cardiac tissue.</a:t>
            </a:r>
          </a:p>
        </p:txBody>
      </p:sp>
    </p:spTree>
    <p:extLst>
      <p:ext uri="{BB962C8B-B14F-4D97-AF65-F5344CB8AC3E}">
        <p14:creationId xmlns:p14="http://schemas.microsoft.com/office/powerpoint/2010/main" val="2441889385"/>
      </p:ext>
    </p:extLst>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wipe(left)">
                                      <p:cBhvr>
                                        <p:cTn id="7" dur="500"/>
                                        <p:tgtEl>
                                          <p:spTgt spid="245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304800" y="381000"/>
            <a:ext cx="8534400" cy="1090613"/>
          </a:xfrm>
        </p:spPr>
        <p:txBody>
          <a:bodyPr/>
          <a:lstStyle/>
          <a:p>
            <a:r>
              <a:rPr lang="en-US" sz="3600" b="1" dirty="0">
                <a:solidFill>
                  <a:srgbClr val="FFFF00"/>
                </a:solidFill>
              </a:rPr>
              <a:t>Myoglobin &amp; CKMB in typical MI</a:t>
            </a:r>
          </a:p>
        </p:txBody>
      </p:sp>
      <p:sp>
        <p:nvSpPr>
          <p:cNvPr id="36870" name="Rectangle 6"/>
          <p:cNvSpPr>
            <a:spLocks noGrp="1" noChangeArrowheads="1"/>
          </p:cNvSpPr>
          <p:nvPr>
            <p:ph idx="1"/>
          </p:nvPr>
        </p:nvSpPr>
        <p:spPr>
          <a:xfrm>
            <a:off x="457200" y="1905000"/>
            <a:ext cx="8110538" cy="685800"/>
          </a:xfrm>
          <a:noFill/>
          <a:ln/>
          <a:extLst>
            <a:ext uri="{91240B29-F687-4F45-9708-019B960494DF}">
              <a14:hiddenLine xmlns:a14="http://schemas.microsoft.com/office/drawing/2010/main" w="25400">
                <a:solidFill>
                  <a:srgbClr val="6E0043"/>
                </a:solidFill>
                <a:miter lim="800000"/>
                <a:headEnd/>
                <a:tailEnd/>
              </a14:hiddenLine>
            </a:ext>
          </a:extLst>
        </p:spPr>
        <p:txBody>
          <a:bodyPr/>
          <a:lstStyle/>
          <a:p>
            <a:pPr algn="ctr" eaLnBrk="0" hangingPunct="0">
              <a:spcBef>
                <a:spcPct val="0"/>
              </a:spcBef>
              <a:buClrTx/>
              <a:buSzTx/>
              <a:buFontTx/>
              <a:buNone/>
            </a:pPr>
            <a:r>
              <a:rPr lang="en-US" sz="2800">
                <a:latin typeface="Impress BT" pitchFamily="66" charset="0"/>
              </a:rPr>
              <a:t>3 samples drawn within 2 h</a:t>
            </a:r>
          </a:p>
        </p:txBody>
      </p:sp>
      <p:pic>
        <p:nvPicPr>
          <p:cNvPr id="36868" name="Picture 4"/>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46663" y="2514600"/>
            <a:ext cx="3717925" cy="351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6869" name="Picture 5"/>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5800" y="2590800"/>
            <a:ext cx="4116388" cy="3498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15441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6870"/>
                                        </p:tgtEl>
                                        <p:attrNameLst>
                                          <p:attrName>style.visibility</p:attrName>
                                        </p:attrNameLst>
                                      </p:cBhvr>
                                      <p:to>
                                        <p:strVal val="visible"/>
                                      </p:to>
                                    </p:set>
                                    <p:animEffect transition="in" filter="slide(fromBottom)">
                                      <p:cBhvr>
                                        <p:cTn id="7" dur="500"/>
                                        <p:tgtEl>
                                          <p:spTgt spid="368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36869"/>
                                        </p:tgtEl>
                                        <p:attrNameLst>
                                          <p:attrName>style.visibility</p:attrName>
                                        </p:attrNameLst>
                                      </p:cBhvr>
                                      <p:to>
                                        <p:strVal val="visible"/>
                                      </p:to>
                                    </p:set>
                                    <p:animEffect transition="in" filter="slide(fromBottom)">
                                      <p:cBhvr>
                                        <p:cTn id="12" dur="500"/>
                                        <p:tgtEl>
                                          <p:spTgt spid="3686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36868"/>
                                        </p:tgtEl>
                                        <p:attrNameLst>
                                          <p:attrName>style.visibility</p:attrName>
                                        </p:attrNameLst>
                                      </p:cBhvr>
                                      <p:to>
                                        <p:strVal val="visible"/>
                                      </p:to>
                                    </p:set>
                                    <p:animEffect transition="in" filter="slide(fromBottom)">
                                      <p:cBhvr>
                                        <p:cTn id="17" dur="500"/>
                                        <p:tgtEl>
                                          <p:spTgt spid="368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0"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362200" y="304800"/>
            <a:ext cx="3502025" cy="608013"/>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b">
            <a:normAutofit fontScale="90000"/>
          </a:bodyPr>
          <a:lstStyle/>
          <a:p>
            <a:r>
              <a:rPr lang="en-US" sz="5400" dirty="0">
                <a:solidFill>
                  <a:srgbClr val="FFFF00"/>
                </a:solidFill>
              </a:rPr>
              <a:t>Troponins</a:t>
            </a:r>
          </a:p>
        </p:txBody>
      </p:sp>
      <p:sp>
        <p:nvSpPr>
          <p:cNvPr id="29699" name="Rectangle 3"/>
          <p:cNvSpPr>
            <a:spLocks noGrp="1" noChangeArrowheads="1"/>
          </p:cNvSpPr>
          <p:nvPr>
            <p:ph type="body" sz="half" idx="2"/>
          </p:nvPr>
        </p:nvSpPr>
        <p:spPr>
          <a:xfrm>
            <a:off x="304800" y="1600200"/>
            <a:ext cx="3962400" cy="47244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a:lnSpc>
                <a:spcPct val="90000"/>
              </a:lnSpc>
              <a:buFont typeface="Wingdings" pitchFamily="2" charset="2"/>
              <a:buChar char="Ø"/>
            </a:pPr>
            <a:r>
              <a:rPr lang="en-US" sz="2800" dirty="0"/>
              <a:t>Regulatory proteins in striated muscle</a:t>
            </a:r>
          </a:p>
          <a:p>
            <a:pPr>
              <a:lnSpc>
                <a:spcPct val="90000"/>
              </a:lnSpc>
              <a:buSzPct val="60000"/>
              <a:buFont typeface="Wingdings" pitchFamily="2" charset="2"/>
              <a:buChar char="Ø"/>
            </a:pPr>
            <a:r>
              <a:rPr lang="en-US" sz="2800" dirty="0"/>
              <a:t>Cardiac specific forms </a:t>
            </a:r>
          </a:p>
          <a:p>
            <a:pPr>
              <a:lnSpc>
                <a:spcPct val="90000"/>
              </a:lnSpc>
              <a:buSzPct val="60000"/>
              <a:buFont typeface="Wingdings" pitchFamily="2" charset="2"/>
              <a:buChar char="Ø"/>
            </a:pPr>
            <a:r>
              <a:rPr lang="en-US" sz="2600" dirty="0"/>
              <a:t>Troponin T (</a:t>
            </a:r>
            <a:r>
              <a:rPr lang="en-US" sz="2600" dirty="0" err="1"/>
              <a:t>TpnT</a:t>
            </a:r>
            <a:r>
              <a:rPr lang="en-US" sz="2600" dirty="0"/>
              <a:t>)</a:t>
            </a:r>
          </a:p>
          <a:p>
            <a:pPr marL="742950" lvl="2" indent="-342900">
              <a:lnSpc>
                <a:spcPct val="90000"/>
              </a:lnSpc>
              <a:buSzPct val="60000"/>
              <a:buFont typeface="Wingdings" pitchFamily="2" charset="2"/>
              <a:buChar char="Ø"/>
            </a:pPr>
            <a:r>
              <a:rPr lang="en-US" sz="2600" dirty="0"/>
              <a:t>Troponin I (</a:t>
            </a:r>
            <a:r>
              <a:rPr lang="en-US" sz="2600" dirty="0" err="1"/>
              <a:t>TpnI</a:t>
            </a:r>
            <a:r>
              <a:rPr lang="en-US" sz="2600" dirty="0"/>
              <a:t>) </a:t>
            </a:r>
          </a:p>
        </p:txBody>
      </p:sp>
      <p:pic>
        <p:nvPicPr>
          <p:cNvPr id="29704" name="Picture 8" descr="tnpi"/>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0" y="1524001"/>
            <a:ext cx="4419600" cy="2667000"/>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8697713"/>
      </p:ext>
    </p:extLst>
  </p:cSld>
  <p:clrMapOvr>
    <a:masterClrMapping/>
  </p:clrMapOvr>
  <p:transition spd="med">
    <p:wipe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29704"/>
                                        </p:tgtEl>
                                        <p:attrNameLst>
                                          <p:attrName>style.visibility</p:attrName>
                                        </p:attrNameLst>
                                      </p:cBhvr>
                                      <p:to>
                                        <p:strVal val="visible"/>
                                      </p:to>
                                    </p:set>
                                    <p:animEffect transition="in" filter="slide(fromBottom)">
                                      <p:cBhvr>
                                        <p:cTn id="7" dur="500"/>
                                        <p:tgtEl>
                                          <p:spTgt spid="297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9699">
                                            <p:txEl>
                                              <p:pRg st="0" end="0"/>
                                            </p:txEl>
                                          </p:spTgt>
                                        </p:tgtEl>
                                        <p:attrNameLst>
                                          <p:attrName>style.visibility</p:attrName>
                                        </p:attrNameLst>
                                      </p:cBhvr>
                                      <p:to>
                                        <p:strVal val="visible"/>
                                      </p:to>
                                    </p:set>
                                    <p:animEffect transition="in" filter="slide(fromBottom)">
                                      <p:cBhvr>
                                        <p:cTn id="12" dur="500"/>
                                        <p:tgtEl>
                                          <p:spTgt spid="2969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29699">
                                            <p:txEl>
                                              <p:pRg st="1" end="1"/>
                                            </p:txEl>
                                          </p:spTgt>
                                        </p:tgtEl>
                                        <p:attrNameLst>
                                          <p:attrName>style.visibility</p:attrName>
                                        </p:attrNameLst>
                                      </p:cBhvr>
                                      <p:to>
                                        <p:strVal val="visible"/>
                                      </p:to>
                                    </p:set>
                                    <p:animEffect transition="in" filter="slide(fromBottom)">
                                      <p:cBhvr>
                                        <p:cTn id="17" dur="500"/>
                                        <p:tgtEl>
                                          <p:spTgt spid="2969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29699">
                                            <p:txEl>
                                              <p:pRg st="2" end="2"/>
                                            </p:txEl>
                                          </p:spTgt>
                                        </p:tgtEl>
                                        <p:attrNameLst>
                                          <p:attrName>style.visibility</p:attrName>
                                        </p:attrNameLst>
                                      </p:cBhvr>
                                      <p:to>
                                        <p:strVal val="visible"/>
                                      </p:to>
                                    </p:set>
                                    <p:animEffect transition="in" filter="slide(fromBottom)">
                                      <p:cBhvr>
                                        <p:cTn id="22" dur="500"/>
                                        <p:tgtEl>
                                          <p:spTgt spid="29699">
                                            <p:txEl>
                                              <p:pRg st="2" end="2"/>
                                            </p:txEl>
                                          </p:spTgt>
                                        </p:tgtEl>
                                      </p:cBhvr>
                                    </p:animEffect>
                                  </p:childTnLst>
                                </p:cTn>
                              </p:par>
                              <p:par>
                                <p:cTn id="23" presetID="12" presetClass="entr" presetSubtype="4" fill="hold" grpId="0" nodeType="withEffect">
                                  <p:stCondLst>
                                    <p:cond delay="0"/>
                                  </p:stCondLst>
                                  <p:childTnLst>
                                    <p:set>
                                      <p:cBhvr>
                                        <p:cTn id="24" dur="1" fill="hold">
                                          <p:stCondLst>
                                            <p:cond delay="0"/>
                                          </p:stCondLst>
                                        </p:cTn>
                                        <p:tgtEl>
                                          <p:spTgt spid="29699">
                                            <p:txEl>
                                              <p:pRg st="3" end="3"/>
                                            </p:txEl>
                                          </p:spTgt>
                                        </p:tgtEl>
                                        <p:attrNameLst>
                                          <p:attrName>style.visibility</p:attrName>
                                        </p:attrNameLst>
                                      </p:cBhvr>
                                      <p:to>
                                        <p:strVal val="visible"/>
                                      </p:to>
                                    </p:set>
                                    <p:animEffect transition="in" filter="slide(fromBottom)">
                                      <p:cBhvr>
                                        <p:cTn id="25" dur="500"/>
                                        <p:tgtEl>
                                          <p:spTgt spid="296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bldLvl="2"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BDBF6-5CD0-4038-A34B-341523C05B5B}"/>
              </a:ext>
            </a:extLst>
          </p:cNvPr>
          <p:cNvSpPr>
            <a:spLocks noGrp="1"/>
          </p:cNvSpPr>
          <p:nvPr>
            <p:ph type="title"/>
          </p:nvPr>
        </p:nvSpPr>
        <p:spPr/>
        <p:txBody>
          <a:bodyPr/>
          <a:lstStyle/>
          <a:p>
            <a:r>
              <a:rPr lang="en-US" dirty="0">
                <a:solidFill>
                  <a:srgbClr val="FFFF00"/>
                </a:solidFill>
              </a:rPr>
              <a:t>AMI</a:t>
            </a:r>
          </a:p>
        </p:txBody>
      </p:sp>
      <p:sp>
        <p:nvSpPr>
          <p:cNvPr id="3" name="Content Placeholder 2">
            <a:extLst>
              <a:ext uri="{FF2B5EF4-FFF2-40B4-BE49-F238E27FC236}">
                <a16:creationId xmlns:a16="http://schemas.microsoft.com/office/drawing/2014/main" id="{56D89B31-1F04-4F4A-B0B9-E21E5BEBB35B}"/>
              </a:ext>
            </a:extLst>
          </p:cNvPr>
          <p:cNvSpPr>
            <a:spLocks noGrp="1"/>
          </p:cNvSpPr>
          <p:nvPr>
            <p:ph idx="1"/>
          </p:nvPr>
        </p:nvSpPr>
        <p:spPr/>
        <p:txBody>
          <a:bodyPr/>
          <a:lstStyle/>
          <a:p>
            <a:r>
              <a:rPr lang="en-US" dirty="0"/>
              <a:t>Acute myocardial infarction (AMI) is one of the major causes of mortality and morbidity worldwide</a:t>
            </a:r>
          </a:p>
          <a:p>
            <a:r>
              <a:rPr lang="en-US" dirty="0"/>
              <a:t>About 10% of patients who are admitted to emergency departments with chest pain every year are diagnosed with heart attack.</a:t>
            </a:r>
          </a:p>
          <a:p>
            <a:r>
              <a:rPr lang="en-US" dirty="0"/>
              <a:t>AMI is a condition that can be due to ischemic heart disease or coronary artery disease in conjunction, and it becomes manifest when an atherosclerotic plate ruptures and a developing thrombus occludes the coronary artery totally or partially, restricting blood access to the heart</a:t>
            </a:r>
          </a:p>
        </p:txBody>
      </p:sp>
    </p:spTree>
    <p:extLst>
      <p:ext uri="{BB962C8B-B14F-4D97-AF65-F5344CB8AC3E}">
        <p14:creationId xmlns:p14="http://schemas.microsoft.com/office/powerpoint/2010/main" val="20934652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77244-625E-4F74-B9C6-5E6BF9FE142D}"/>
              </a:ext>
            </a:extLst>
          </p:cNvPr>
          <p:cNvSpPr>
            <a:spLocks noGrp="1"/>
          </p:cNvSpPr>
          <p:nvPr>
            <p:ph type="title"/>
          </p:nvPr>
        </p:nvSpPr>
        <p:spPr/>
        <p:txBody>
          <a:bodyPr/>
          <a:lstStyle/>
          <a:p>
            <a:r>
              <a:rPr lang="en-US" b="1" dirty="0">
                <a:solidFill>
                  <a:srgbClr val="FFFF00"/>
                </a:solidFill>
              </a:rPr>
              <a:t>TROPONINS</a:t>
            </a:r>
          </a:p>
        </p:txBody>
      </p:sp>
      <p:sp>
        <p:nvSpPr>
          <p:cNvPr id="3" name="Content Placeholder 2">
            <a:extLst>
              <a:ext uri="{FF2B5EF4-FFF2-40B4-BE49-F238E27FC236}">
                <a16:creationId xmlns:a16="http://schemas.microsoft.com/office/drawing/2014/main" id="{A5DD8D12-B370-467A-A5FD-1E80300FE179}"/>
              </a:ext>
            </a:extLst>
          </p:cNvPr>
          <p:cNvSpPr>
            <a:spLocks noGrp="1"/>
          </p:cNvSpPr>
          <p:nvPr>
            <p:ph idx="1"/>
          </p:nvPr>
        </p:nvSpPr>
        <p:spPr>
          <a:xfrm>
            <a:off x="685800" y="1828800"/>
            <a:ext cx="8153400" cy="5029200"/>
          </a:xfrm>
        </p:spPr>
        <p:txBody>
          <a:bodyPr>
            <a:normAutofit fontScale="77500" lnSpcReduction="20000"/>
          </a:bodyPr>
          <a:lstStyle/>
          <a:p>
            <a:r>
              <a:rPr lang="en-US" sz="2800" dirty="0"/>
              <a:t>Troponin is a complex of three regulatory proteins that is integral to non-  smooth muscle contraction in skeletal as well as cardiac muscle</a:t>
            </a:r>
          </a:p>
          <a:p>
            <a:r>
              <a:rPr lang="en-US" sz="2800" dirty="0"/>
              <a:t>Troponin is attached to the protein tropomyosin and lies within the groove between actin filaments in muscle tissue. In a relaxed muscle, tropomyosin blocks the attachment site for the myosin crossbridge, thus preventing contraction. </a:t>
            </a:r>
          </a:p>
          <a:p>
            <a:r>
              <a:rPr lang="en-US" sz="2800" dirty="0"/>
              <a:t>When the muscle cell is stimulated to contract by an action potential, calcium channels open in the sarcoplasmic membrane and release calcium into the sarcoplasm. Some of this calcium attaches to troponin, which causes it to change shape, exposing binding sites for myosin (active sites) on the actin filaments. Myosin's binding to actin causes crossbridge formation, and contraction of the muscle begins</a:t>
            </a:r>
          </a:p>
          <a:p>
            <a:r>
              <a:rPr lang="en-US" sz="2800" dirty="0"/>
              <a:t>Thus far, studies have failed to find a source of Troponin-I outside the heart, but  have found some Troponin-T in skeletal muscle</a:t>
            </a:r>
          </a:p>
          <a:p>
            <a:endParaRPr lang="en-US" dirty="0"/>
          </a:p>
        </p:txBody>
      </p:sp>
    </p:spTree>
    <p:extLst>
      <p:ext uri="{BB962C8B-B14F-4D97-AF65-F5344CB8AC3E}">
        <p14:creationId xmlns:p14="http://schemas.microsoft.com/office/powerpoint/2010/main" val="35600928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DA461-0CA0-4F2F-92F5-9C42B9CB91DB}"/>
              </a:ext>
            </a:extLst>
          </p:cNvPr>
          <p:cNvSpPr>
            <a:spLocks noGrp="1"/>
          </p:cNvSpPr>
          <p:nvPr>
            <p:ph type="title"/>
          </p:nvPr>
        </p:nvSpPr>
        <p:spPr/>
        <p:txBody>
          <a:bodyPr/>
          <a:lstStyle/>
          <a:p>
            <a:r>
              <a:rPr lang="en-US" dirty="0">
                <a:solidFill>
                  <a:srgbClr val="FFFF00"/>
                </a:solidFill>
              </a:rPr>
              <a:t>TROPONINS</a:t>
            </a:r>
          </a:p>
        </p:txBody>
      </p:sp>
      <p:sp>
        <p:nvSpPr>
          <p:cNvPr id="3" name="Content Placeholder 2">
            <a:extLst>
              <a:ext uri="{FF2B5EF4-FFF2-40B4-BE49-F238E27FC236}">
                <a16:creationId xmlns:a16="http://schemas.microsoft.com/office/drawing/2014/main" id="{B36CE10C-C072-4845-86F2-14D2D45E850B}"/>
              </a:ext>
            </a:extLst>
          </p:cNvPr>
          <p:cNvSpPr>
            <a:spLocks noGrp="1"/>
          </p:cNvSpPr>
          <p:nvPr>
            <p:ph idx="1"/>
          </p:nvPr>
        </p:nvSpPr>
        <p:spPr/>
        <p:txBody>
          <a:bodyPr/>
          <a:lstStyle/>
          <a:p>
            <a:r>
              <a:rPr lang="en-US" sz="2400" dirty="0"/>
              <a:t>Troponin-I levels begin to rise 2-3 hours after onset of MI  and roughly 80% of patients with AMI will have positive  values at 3 hours</a:t>
            </a:r>
          </a:p>
          <a:p>
            <a:r>
              <a:rPr lang="en-US" sz="2400" dirty="0"/>
              <a:t>Elevations in Troponin-I and Troponin-T can persist for up  to 10 days after MI</a:t>
            </a:r>
          </a:p>
          <a:p>
            <a:r>
              <a:rPr lang="en-US" sz="2400" dirty="0"/>
              <a:t>Therefore it has good utility for retrospectively diagnosing  AMI as, CK-MB returns to baseline by 48 hours</a:t>
            </a:r>
          </a:p>
          <a:p>
            <a:endParaRPr lang="en-US" dirty="0"/>
          </a:p>
        </p:txBody>
      </p:sp>
    </p:spTree>
    <p:extLst>
      <p:ext uri="{BB962C8B-B14F-4D97-AF65-F5344CB8AC3E}">
        <p14:creationId xmlns:p14="http://schemas.microsoft.com/office/powerpoint/2010/main" val="1662467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609600" y="579438"/>
            <a:ext cx="7772400" cy="701675"/>
          </a:xfrm>
        </p:spPr>
        <p:txBody>
          <a:bodyPr/>
          <a:lstStyle/>
          <a:p>
            <a:pPr algn="ctr"/>
            <a:r>
              <a:rPr lang="en-US" sz="3600" dirty="0">
                <a:solidFill>
                  <a:srgbClr val="FFFF00"/>
                </a:solidFill>
              </a:rPr>
              <a:t>Defining Increased Troponin</a:t>
            </a:r>
          </a:p>
        </p:txBody>
      </p:sp>
      <p:sp>
        <p:nvSpPr>
          <p:cNvPr id="137219" name="Rectangle 3"/>
          <p:cNvSpPr>
            <a:spLocks noGrp="1" noChangeArrowheads="1"/>
          </p:cNvSpPr>
          <p:nvPr>
            <p:ph idx="1"/>
          </p:nvPr>
        </p:nvSpPr>
        <p:spPr>
          <a:xfrm>
            <a:off x="609600" y="1447800"/>
            <a:ext cx="7772400" cy="4876800"/>
          </a:xfrm>
        </p:spPr>
        <p:txBody>
          <a:bodyPr>
            <a:normAutofit/>
          </a:bodyPr>
          <a:lstStyle/>
          <a:p>
            <a:pPr>
              <a:spcBef>
                <a:spcPct val="50000"/>
              </a:spcBef>
              <a:spcAft>
                <a:spcPct val="20000"/>
              </a:spcAft>
              <a:buFont typeface="Wingdings" pitchFamily="2" charset="2"/>
              <a:buChar char="Ø"/>
            </a:pPr>
            <a:r>
              <a:rPr lang="en-US" sz="2400" dirty="0" err="1"/>
              <a:t>Tpn</a:t>
            </a:r>
            <a:r>
              <a:rPr lang="en-US" sz="2400" dirty="0"/>
              <a:t> T and I are not detected in healthy persons</a:t>
            </a:r>
          </a:p>
          <a:p>
            <a:pPr>
              <a:spcBef>
                <a:spcPct val="50000"/>
              </a:spcBef>
              <a:spcAft>
                <a:spcPct val="20000"/>
              </a:spcAft>
              <a:buFont typeface="Wingdings" pitchFamily="2" charset="2"/>
              <a:buChar char="Ø"/>
            </a:pPr>
            <a:r>
              <a:rPr lang="en-US" sz="2400" dirty="0"/>
              <a:t>Significant </a:t>
            </a:r>
            <a:r>
              <a:rPr lang="en-US" sz="2400" dirty="0">
                <a:sym typeface="Symbol" pitchFamily="18" charset="2"/>
              </a:rPr>
              <a:t></a:t>
            </a:r>
            <a:r>
              <a:rPr lang="en-US" sz="2400" dirty="0" err="1">
                <a:sym typeface="Symbol" pitchFamily="18" charset="2"/>
              </a:rPr>
              <a:t>Tpn</a:t>
            </a:r>
            <a:r>
              <a:rPr lang="en-US" sz="2400" dirty="0">
                <a:sym typeface="Symbol" pitchFamily="18" charset="2"/>
              </a:rPr>
              <a:t> reflects myocardial necrosis</a:t>
            </a:r>
            <a:endParaRPr lang="en-US" sz="2400" dirty="0"/>
          </a:p>
          <a:p>
            <a:pPr>
              <a:spcBef>
                <a:spcPct val="50000"/>
              </a:spcBef>
              <a:spcAft>
                <a:spcPct val="20000"/>
              </a:spcAft>
              <a:buFont typeface="Wingdings" pitchFamily="2" charset="2"/>
              <a:buChar char="Ø"/>
            </a:pPr>
            <a:r>
              <a:rPr lang="en-US" sz="2400" dirty="0"/>
              <a:t>Detectable </a:t>
            </a:r>
            <a:r>
              <a:rPr lang="en-US" sz="2400" dirty="0">
                <a:sym typeface="Symbol" pitchFamily="18" charset="2"/>
              </a:rPr>
              <a:t></a:t>
            </a:r>
            <a:r>
              <a:rPr lang="en-US" sz="2400" dirty="0" err="1">
                <a:sym typeface="Symbol" pitchFamily="18" charset="2"/>
              </a:rPr>
              <a:t>Tpn</a:t>
            </a:r>
            <a:r>
              <a:rPr lang="en-US" sz="2400" dirty="0">
                <a:sym typeface="Symbol" pitchFamily="18" charset="2"/>
              </a:rPr>
              <a:t> but no  CKMB may indicate </a:t>
            </a:r>
            <a:r>
              <a:rPr lang="en-US" sz="2400" dirty="0" err="1">
                <a:sym typeface="Symbol" pitchFamily="18" charset="2"/>
              </a:rPr>
              <a:t>microinfarction</a:t>
            </a:r>
            <a:endParaRPr lang="en-US" sz="2400" dirty="0">
              <a:sym typeface="Symbol" pitchFamily="18" charset="2"/>
            </a:endParaRPr>
          </a:p>
          <a:p>
            <a:pPr>
              <a:spcBef>
                <a:spcPct val="50000"/>
              </a:spcBef>
              <a:spcAft>
                <a:spcPct val="20000"/>
              </a:spcAft>
              <a:buFont typeface="Wingdings" pitchFamily="2" charset="2"/>
              <a:buChar char="Ø"/>
            </a:pPr>
            <a:r>
              <a:rPr lang="en-US" sz="2400" dirty="0">
                <a:sym typeface="Symbol" pitchFamily="18" charset="2"/>
              </a:rPr>
              <a:t>ACC/ESC defined </a:t>
            </a:r>
            <a:r>
              <a:rPr lang="en-US" sz="2400" dirty="0" err="1">
                <a:sym typeface="Symbol" pitchFamily="18" charset="2"/>
              </a:rPr>
              <a:t>Tpn</a:t>
            </a:r>
            <a:r>
              <a:rPr lang="en-US" sz="2400" dirty="0">
                <a:sym typeface="Symbol" pitchFamily="18" charset="2"/>
              </a:rPr>
              <a:t> as a measurement above 99</a:t>
            </a:r>
            <a:r>
              <a:rPr lang="en-US" sz="2400" baseline="30000" dirty="0">
                <a:sym typeface="Symbol" pitchFamily="18" charset="2"/>
              </a:rPr>
              <a:t>th</a:t>
            </a:r>
            <a:r>
              <a:rPr lang="en-US" sz="2400" dirty="0">
                <a:sym typeface="Symbol" pitchFamily="18" charset="2"/>
              </a:rPr>
              <a:t> percentile value of reference group</a:t>
            </a:r>
          </a:p>
          <a:p>
            <a:pPr>
              <a:spcBef>
                <a:spcPct val="50000"/>
              </a:spcBef>
              <a:spcAft>
                <a:spcPct val="20000"/>
              </a:spcAft>
              <a:buFont typeface="Wingdings" pitchFamily="2" charset="2"/>
              <a:buChar char="Ø"/>
            </a:pPr>
            <a:r>
              <a:rPr lang="en-US" sz="2400" dirty="0">
                <a:sym typeface="Symbol" pitchFamily="18" charset="2"/>
              </a:rPr>
              <a:t>To reduce false-positive outcomes, CV of 10% at decision limit is recommended</a:t>
            </a:r>
          </a:p>
        </p:txBody>
      </p:sp>
      <p:sp>
        <p:nvSpPr>
          <p:cNvPr id="137222" name="Rectangle 6"/>
          <p:cNvSpPr>
            <a:spLocks noChangeArrowheads="1"/>
          </p:cNvSpPr>
          <p:nvPr/>
        </p:nvSpPr>
        <p:spPr bwMode="auto">
          <a:xfrm>
            <a:off x="609600" y="4648200"/>
            <a:ext cx="8153400" cy="1981200"/>
          </a:xfrm>
          <a:prstGeom prst="rect">
            <a:avLst/>
          </a:prstGeom>
          <a:noFill/>
          <a:ln w="28575">
            <a:solidFill>
              <a:schemeClr val="tx2"/>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extLst>
      <p:ext uri="{BB962C8B-B14F-4D97-AF65-F5344CB8AC3E}">
        <p14:creationId xmlns:p14="http://schemas.microsoft.com/office/powerpoint/2010/main" val="4272827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animEffect transition="in" filter="slide(fromBottom)">
                                      <p:cBhvr>
                                        <p:cTn id="7" dur="500"/>
                                        <p:tgtEl>
                                          <p:spTgt spid="137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37219">
                                            <p:txEl>
                                              <p:pRg st="1" end="1"/>
                                            </p:txEl>
                                          </p:spTgt>
                                        </p:tgtEl>
                                        <p:attrNameLst>
                                          <p:attrName>style.visibility</p:attrName>
                                        </p:attrNameLst>
                                      </p:cBhvr>
                                      <p:to>
                                        <p:strVal val="visible"/>
                                      </p:to>
                                    </p:set>
                                    <p:animEffect transition="in" filter="slide(fromBottom)">
                                      <p:cBhvr>
                                        <p:cTn id="12" dur="500"/>
                                        <p:tgtEl>
                                          <p:spTgt spid="1372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37219">
                                            <p:txEl>
                                              <p:pRg st="2" end="2"/>
                                            </p:txEl>
                                          </p:spTgt>
                                        </p:tgtEl>
                                        <p:attrNameLst>
                                          <p:attrName>style.visibility</p:attrName>
                                        </p:attrNameLst>
                                      </p:cBhvr>
                                      <p:to>
                                        <p:strVal val="visible"/>
                                      </p:to>
                                    </p:set>
                                    <p:animEffect transition="in" filter="slide(fromBottom)">
                                      <p:cBhvr>
                                        <p:cTn id="17" dur="500"/>
                                        <p:tgtEl>
                                          <p:spTgt spid="13721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37219">
                                            <p:txEl>
                                              <p:pRg st="3" end="3"/>
                                            </p:txEl>
                                          </p:spTgt>
                                        </p:tgtEl>
                                        <p:attrNameLst>
                                          <p:attrName>style.visibility</p:attrName>
                                        </p:attrNameLst>
                                      </p:cBhvr>
                                      <p:to>
                                        <p:strVal val="visible"/>
                                      </p:to>
                                    </p:set>
                                    <p:animEffect transition="in" filter="slide(fromBottom)">
                                      <p:cBhvr>
                                        <p:cTn id="22" dur="500"/>
                                        <p:tgtEl>
                                          <p:spTgt spid="13721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37219">
                                            <p:txEl>
                                              <p:pRg st="4" end="4"/>
                                            </p:txEl>
                                          </p:spTgt>
                                        </p:tgtEl>
                                        <p:attrNameLst>
                                          <p:attrName>style.visibility</p:attrName>
                                        </p:attrNameLst>
                                      </p:cBhvr>
                                      <p:to>
                                        <p:strVal val="visible"/>
                                      </p:to>
                                    </p:set>
                                    <p:animEffect transition="in" filter="slide(fromBottom)">
                                      <p:cBhvr>
                                        <p:cTn id="27" dur="500"/>
                                        <p:tgtEl>
                                          <p:spTgt spid="13721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137222"/>
                                        </p:tgtEl>
                                        <p:attrNameLst>
                                          <p:attrName>style.visibility</p:attrName>
                                        </p:attrNameLst>
                                      </p:cBhvr>
                                      <p:to>
                                        <p:strVal val="visible"/>
                                      </p:to>
                                    </p:set>
                                    <p:animEffect transition="in" filter="slide(fromBottom)">
                                      <p:cBhvr>
                                        <p:cTn id="32" dur="500"/>
                                        <p:tgtEl>
                                          <p:spTgt spid="1372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build="p" autoUpdateAnimBg="0"/>
      <p:bldP spid="137222"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762000" y="504825"/>
            <a:ext cx="7772400" cy="915988"/>
          </a:xfrm>
        </p:spPr>
        <p:txBody>
          <a:bodyPr/>
          <a:lstStyle/>
          <a:p>
            <a:r>
              <a:rPr lang="en-US" sz="3600" dirty="0">
                <a:solidFill>
                  <a:srgbClr val="FFFF00"/>
                </a:solidFill>
              </a:rPr>
              <a:t>Shortcomings of Troponins</a:t>
            </a:r>
            <a:endParaRPr lang="en-US" sz="1800" dirty="0">
              <a:solidFill>
                <a:srgbClr val="FFFF00"/>
              </a:solidFill>
            </a:endParaRPr>
          </a:p>
        </p:txBody>
      </p:sp>
      <p:sp>
        <p:nvSpPr>
          <p:cNvPr id="133123" name="Rectangle 3"/>
          <p:cNvSpPr>
            <a:spLocks noGrp="1" noChangeArrowheads="1"/>
          </p:cNvSpPr>
          <p:nvPr>
            <p:ph idx="1"/>
          </p:nvPr>
        </p:nvSpPr>
        <p:spPr>
          <a:xfrm>
            <a:off x="457200" y="1905000"/>
            <a:ext cx="8275638" cy="4343400"/>
          </a:xfrm>
        </p:spPr>
        <p:txBody>
          <a:bodyPr anchor="t">
            <a:normAutofit/>
          </a:bodyPr>
          <a:lstStyle/>
          <a:p>
            <a:pPr>
              <a:spcBef>
                <a:spcPct val="25000"/>
              </a:spcBef>
              <a:spcAft>
                <a:spcPct val="25000"/>
              </a:spcAft>
              <a:buSzPct val="50000"/>
              <a:buFont typeface="Wingdings" pitchFamily="2" charset="2"/>
              <a:buChar char="Ø"/>
            </a:pPr>
            <a:r>
              <a:rPr lang="en-US" sz="3200" dirty="0">
                <a:sym typeface="Symbol" pitchFamily="18" charset="2"/>
              </a:rPr>
              <a:t>cardiac troponin r</a:t>
            </a:r>
            <a:r>
              <a:rPr lang="en-US" sz="3200" dirty="0"/>
              <a:t>eflects myocardial injury but do not indicate its mechanism</a:t>
            </a:r>
          </a:p>
          <a:p>
            <a:pPr lvl="1">
              <a:spcBef>
                <a:spcPct val="25000"/>
              </a:spcBef>
              <a:spcAft>
                <a:spcPct val="25000"/>
              </a:spcAft>
              <a:buSzPct val="50000"/>
              <a:buFont typeface="Wingdings" pitchFamily="2" charset="2"/>
              <a:buChar char="Ø"/>
            </a:pPr>
            <a:r>
              <a:rPr lang="en-US" sz="2400" dirty="0"/>
              <a:t>Not synonymous with MI or ischemic mechanism of injury.  Pursue other etiologies of myocardial injury</a:t>
            </a:r>
          </a:p>
          <a:p>
            <a:pPr lvl="1">
              <a:spcBef>
                <a:spcPct val="25000"/>
              </a:spcBef>
              <a:spcAft>
                <a:spcPct val="25000"/>
              </a:spcAft>
              <a:buSzPct val="50000"/>
              <a:buFont typeface="Wingdings" pitchFamily="2" charset="2"/>
              <a:buChar char="Ø"/>
            </a:pPr>
            <a:r>
              <a:rPr lang="en-US" sz="2400" dirty="0"/>
              <a:t>Likely reflects irreversible injury</a:t>
            </a:r>
            <a:endParaRPr lang="en-US" sz="2400" dirty="0">
              <a:sym typeface="Symbol" pitchFamily="18" charset="2"/>
            </a:endParaRPr>
          </a:p>
          <a:p>
            <a:pPr lvl="1">
              <a:spcBef>
                <a:spcPct val="25000"/>
              </a:spcBef>
              <a:spcAft>
                <a:spcPct val="25000"/>
              </a:spcAft>
              <a:buSzPct val="50000"/>
              <a:buFont typeface="Wingdings" pitchFamily="2" charset="2"/>
              <a:buChar char="Ø"/>
            </a:pPr>
            <a:r>
              <a:rPr lang="en-US" sz="2400" dirty="0">
                <a:sym typeface="Symbol" pitchFamily="18" charset="2"/>
              </a:rPr>
              <a:t></a:t>
            </a:r>
            <a:r>
              <a:rPr lang="en-US" sz="2400" dirty="0" err="1">
                <a:sym typeface="Symbol" pitchFamily="18" charset="2"/>
              </a:rPr>
              <a:t>Tpn</a:t>
            </a:r>
            <a:r>
              <a:rPr lang="en-US" sz="2400" dirty="0">
                <a:sym typeface="Symbol" pitchFamily="18" charset="2"/>
              </a:rPr>
              <a:t> after heart surgery; can’t differentiate injury caused by MI from procedural-induced injury</a:t>
            </a:r>
          </a:p>
        </p:txBody>
      </p:sp>
    </p:spTree>
    <p:extLst>
      <p:ext uri="{BB962C8B-B14F-4D97-AF65-F5344CB8AC3E}">
        <p14:creationId xmlns:p14="http://schemas.microsoft.com/office/powerpoint/2010/main" val="18621811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33123">
                                            <p:txEl>
                                              <p:pRg st="0" end="0"/>
                                            </p:txEl>
                                          </p:spTgt>
                                        </p:tgtEl>
                                        <p:attrNameLst>
                                          <p:attrName>style.visibility</p:attrName>
                                        </p:attrNameLst>
                                      </p:cBhvr>
                                      <p:to>
                                        <p:strVal val="visible"/>
                                      </p:to>
                                    </p:set>
                                    <p:animEffect transition="in" filter="slide(fromBottom)">
                                      <p:cBhvr>
                                        <p:cTn id="7" dur="500"/>
                                        <p:tgtEl>
                                          <p:spTgt spid="133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33123">
                                            <p:txEl>
                                              <p:pRg st="1" end="1"/>
                                            </p:txEl>
                                          </p:spTgt>
                                        </p:tgtEl>
                                        <p:attrNameLst>
                                          <p:attrName>style.visibility</p:attrName>
                                        </p:attrNameLst>
                                      </p:cBhvr>
                                      <p:to>
                                        <p:strVal val="visible"/>
                                      </p:to>
                                    </p:set>
                                    <p:animEffect transition="in" filter="slide(fromBottom)">
                                      <p:cBhvr>
                                        <p:cTn id="12" dur="500"/>
                                        <p:tgtEl>
                                          <p:spTgt spid="1331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33123">
                                            <p:txEl>
                                              <p:pRg st="2" end="2"/>
                                            </p:txEl>
                                          </p:spTgt>
                                        </p:tgtEl>
                                        <p:attrNameLst>
                                          <p:attrName>style.visibility</p:attrName>
                                        </p:attrNameLst>
                                      </p:cBhvr>
                                      <p:to>
                                        <p:strVal val="visible"/>
                                      </p:to>
                                    </p:set>
                                    <p:animEffect transition="in" filter="slide(fromBottom)">
                                      <p:cBhvr>
                                        <p:cTn id="17" dur="500"/>
                                        <p:tgtEl>
                                          <p:spTgt spid="13312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33123">
                                            <p:txEl>
                                              <p:pRg st="3" end="3"/>
                                            </p:txEl>
                                          </p:spTgt>
                                        </p:tgtEl>
                                        <p:attrNameLst>
                                          <p:attrName>style.visibility</p:attrName>
                                        </p:attrNameLst>
                                      </p:cBhvr>
                                      <p:to>
                                        <p:strVal val="visible"/>
                                      </p:to>
                                    </p:set>
                                    <p:animEffect transition="in" filter="slide(fromBottom)">
                                      <p:cBhvr>
                                        <p:cTn id="22" dur="500"/>
                                        <p:tgtEl>
                                          <p:spTgt spid="1331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build="p" bldLvl="2"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C4BCE-D913-4DE0-871F-748B297AD44C}"/>
              </a:ext>
            </a:extLst>
          </p:cNvPr>
          <p:cNvSpPr>
            <a:spLocks noGrp="1"/>
          </p:cNvSpPr>
          <p:nvPr>
            <p:ph type="title"/>
          </p:nvPr>
        </p:nvSpPr>
        <p:spPr/>
        <p:txBody>
          <a:bodyPr/>
          <a:lstStyle/>
          <a:p>
            <a:r>
              <a:rPr lang="en-US" dirty="0">
                <a:solidFill>
                  <a:srgbClr val="FFFF00"/>
                </a:solidFill>
              </a:rPr>
              <a:t>HS-TROP-I</a:t>
            </a:r>
          </a:p>
        </p:txBody>
      </p:sp>
      <p:sp>
        <p:nvSpPr>
          <p:cNvPr id="3" name="Content Placeholder 2">
            <a:extLst>
              <a:ext uri="{FF2B5EF4-FFF2-40B4-BE49-F238E27FC236}">
                <a16:creationId xmlns:a16="http://schemas.microsoft.com/office/drawing/2014/main" id="{726A21A1-7CC1-4E4F-BA86-EA66A800FF90}"/>
              </a:ext>
            </a:extLst>
          </p:cNvPr>
          <p:cNvSpPr>
            <a:spLocks noGrp="1"/>
          </p:cNvSpPr>
          <p:nvPr>
            <p:ph idx="1"/>
          </p:nvPr>
        </p:nvSpPr>
        <p:spPr/>
        <p:txBody>
          <a:bodyPr>
            <a:noAutofit/>
          </a:bodyPr>
          <a:lstStyle/>
          <a:p>
            <a:r>
              <a:rPr lang="en-US" sz="2800" dirty="0"/>
              <a:t>HS Troponin-I assays have been introduced in an effort to improve detection of MI</a:t>
            </a:r>
          </a:p>
          <a:p>
            <a:r>
              <a:rPr lang="en-US" sz="2800" dirty="0"/>
              <a:t>These assays are able to detect much lower concentrations  of the troponin protein thereby shortening time interval to identify MI</a:t>
            </a:r>
          </a:p>
          <a:p>
            <a:r>
              <a:rPr lang="en-US" sz="2800" dirty="0"/>
              <a:t>Our reference range for HS-Trop-I is &lt;0.03ng/ml</a:t>
            </a:r>
          </a:p>
        </p:txBody>
      </p:sp>
    </p:spTree>
    <p:extLst>
      <p:ext uri="{BB962C8B-B14F-4D97-AF65-F5344CB8AC3E}">
        <p14:creationId xmlns:p14="http://schemas.microsoft.com/office/powerpoint/2010/main" val="18280183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Rectangle 1026"/>
          <p:cNvSpPr>
            <a:spLocks noGrp="1" noChangeArrowheads="1"/>
          </p:cNvSpPr>
          <p:nvPr>
            <p:ph type="title"/>
          </p:nvPr>
        </p:nvSpPr>
        <p:spPr>
          <a:xfrm>
            <a:off x="1066800" y="381000"/>
            <a:ext cx="7089775" cy="701675"/>
          </a:xfrm>
        </p:spPr>
        <p:txBody>
          <a:bodyPr/>
          <a:lstStyle/>
          <a:p>
            <a:pPr algn="ctr"/>
            <a:r>
              <a:rPr lang="en-US" sz="4000" dirty="0">
                <a:solidFill>
                  <a:srgbClr val="FFFF00"/>
                </a:solidFill>
              </a:rPr>
              <a:t>IFCC &amp; NACB Guidelines</a:t>
            </a:r>
          </a:p>
        </p:txBody>
      </p:sp>
      <p:sp>
        <p:nvSpPr>
          <p:cNvPr id="68611" name="Rectangle 1027"/>
          <p:cNvSpPr>
            <a:spLocks noGrp="1" noChangeArrowheads="1"/>
          </p:cNvSpPr>
          <p:nvPr>
            <p:ph idx="1"/>
          </p:nvPr>
        </p:nvSpPr>
        <p:spPr>
          <a:xfrm>
            <a:off x="609600" y="1295400"/>
            <a:ext cx="8229600" cy="5410200"/>
          </a:xfrm>
        </p:spPr>
        <p:txBody>
          <a:bodyPr/>
          <a:lstStyle/>
          <a:p>
            <a:pPr>
              <a:spcBef>
                <a:spcPct val="30000"/>
              </a:spcBef>
              <a:buFont typeface="Wingdings" pitchFamily="2" charset="2"/>
              <a:buChar char="Ø"/>
            </a:pPr>
            <a:r>
              <a:rPr lang="en-US" sz="2800" dirty="0"/>
              <a:t>Early  marker to be performed in ED</a:t>
            </a:r>
          </a:p>
          <a:p>
            <a:pPr lvl="1">
              <a:spcBef>
                <a:spcPct val="30000"/>
              </a:spcBef>
              <a:buFont typeface="Wingdings" pitchFamily="2" charset="2"/>
              <a:buChar char="Ø"/>
            </a:pPr>
            <a:r>
              <a:rPr lang="en-US" sz="2000" dirty="0"/>
              <a:t> </a:t>
            </a:r>
            <a:r>
              <a:rPr lang="en-US" sz="2000" b="0" dirty="0">
                <a:sym typeface="Symbol" pitchFamily="18" charset="2"/>
              </a:rPr>
              <a:t></a:t>
            </a:r>
            <a:r>
              <a:rPr lang="en-US" sz="2000" dirty="0"/>
              <a:t> within 6 h, e.g. myoglobin.  Good for r/o AMI</a:t>
            </a:r>
            <a:r>
              <a:rPr lang="en-US" sz="2000" dirty="0">
                <a:solidFill>
                  <a:srgbClr val="E7B98B"/>
                </a:solidFill>
              </a:rPr>
              <a:t> </a:t>
            </a:r>
          </a:p>
          <a:p>
            <a:pPr>
              <a:spcBef>
                <a:spcPct val="30000"/>
              </a:spcBef>
              <a:spcAft>
                <a:spcPct val="10000"/>
              </a:spcAft>
              <a:buFont typeface="Wingdings" pitchFamily="2" charset="2"/>
              <a:buChar char="Ø"/>
            </a:pPr>
            <a:r>
              <a:rPr lang="en-US" sz="2800" dirty="0"/>
              <a:t>Definitive marker</a:t>
            </a:r>
          </a:p>
          <a:p>
            <a:pPr lvl="1">
              <a:spcBef>
                <a:spcPct val="30000"/>
              </a:spcBef>
              <a:buFont typeface="Wingdings" pitchFamily="2" charset="2"/>
              <a:buChar char="Ø"/>
            </a:pPr>
            <a:r>
              <a:rPr lang="en-US" sz="2000" b="0" dirty="0">
                <a:sym typeface="Symbol" pitchFamily="18" charset="2"/>
              </a:rPr>
              <a:t></a:t>
            </a:r>
            <a:r>
              <a:rPr lang="en-US" sz="2000" dirty="0"/>
              <a:t>6-12 h, sensitive &amp; specific, e.g. </a:t>
            </a:r>
            <a:r>
              <a:rPr lang="en-US" sz="2000" dirty="0" err="1"/>
              <a:t>TpnT</a:t>
            </a:r>
            <a:r>
              <a:rPr lang="en-US" sz="2000" dirty="0"/>
              <a:t>, </a:t>
            </a:r>
            <a:r>
              <a:rPr lang="en-US" sz="2000" dirty="0" err="1"/>
              <a:t>TpnI,HS</a:t>
            </a:r>
            <a:r>
              <a:rPr lang="en-US" sz="2000" dirty="0"/>
              <a:t>-Troponin</a:t>
            </a:r>
          </a:p>
          <a:p>
            <a:pPr>
              <a:spcBef>
                <a:spcPct val="30000"/>
              </a:spcBef>
              <a:buFont typeface="Wingdings" pitchFamily="2" charset="2"/>
              <a:buChar char="Ø"/>
            </a:pPr>
            <a:r>
              <a:rPr lang="en-US" sz="2400" dirty="0"/>
              <a:t>Perform both CKMB and </a:t>
            </a:r>
            <a:r>
              <a:rPr lang="en-US" sz="2400" dirty="0" err="1"/>
              <a:t>Tpn’s</a:t>
            </a:r>
            <a:r>
              <a:rPr lang="en-US" sz="2400" dirty="0"/>
              <a:t> for a period of time to understand  the difference in </a:t>
            </a:r>
            <a:r>
              <a:rPr lang="en-US" sz="2400" dirty="0" err="1"/>
              <a:t>Tns</a:t>
            </a:r>
            <a:r>
              <a:rPr lang="en-US" sz="2400" dirty="0"/>
              <a:t> vs CKMB</a:t>
            </a:r>
          </a:p>
        </p:txBody>
      </p:sp>
    </p:spTree>
    <p:extLst>
      <p:ext uri="{BB962C8B-B14F-4D97-AF65-F5344CB8AC3E}">
        <p14:creationId xmlns:p14="http://schemas.microsoft.com/office/powerpoint/2010/main" val="2540284894"/>
      </p:ext>
    </p:extLst>
  </p:cSld>
  <p:clrMapOvr>
    <a:masterClrMapping/>
  </p:clrMapOvr>
  <p:transition spd="med">
    <p:wipe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wipe(up)">
                                      <p:cBhvr>
                                        <p:cTn id="7" dur="500"/>
                                        <p:tgtEl>
                                          <p:spTgt spid="68611">
                                            <p:txEl>
                                              <p:pRg st="0" end="0"/>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68611">
                                            <p:txEl>
                                              <p:pRg st="1" end="1"/>
                                            </p:txEl>
                                          </p:spTgt>
                                        </p:tgtEl>
                                        <p:attrNameLst>
                                          <p:attrName>style.visibility</p:attrName>
                                        </p:attrNameLst>
                                      </p:cBhvr>
                                      <p:to>
                                        <p:strVal val="visible"/>
                                      </p:to>
                                    </p:set>
                                    <p:animEffect transition="in" filter="wipe(up)">
                                      <p:cBhvr>
                                        <p:cTn id="10" dur="500"/>
                                        <p:tgtEl>
                                          <p:spTgt spid="68611">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68611">
                                            <p:txEl>
                                              <p:pRg st="2" end="2"/>
                                            </p:txEl>
                                          </p:spTgt>
                                        </p:tgtEl>
                                        <p:attrNameLst>
                                          <p:attrName>style.visibility</p:attrName>
                                        </p:attrNameLst>
                                      </p:cBhvr>
                                      <p:to>
                                        <p:strVal val="visible"/>
                                      </p:to>
                                    </p:set>
                                    <p:animEffect transition="in" filter="wipe(up)">
                                      <p:cBhvr>
                                        <p:cTn id="15" dur="500"/>
                                        <p:tgtEl>
                                          <p:spTgt spid="68611">
                                            <p:txEl>
                                              <p:pRg st="2" end="2"/>
                                            </p:txEl>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68611">
                                            <p:txEl>
                                              <p:pRg st="3" end="3"/>
                                            </p:txEl>
                                          </p:spTgt>
                                        </p:tgtEl>
                                        <p:attrNameLst>
                                          <p:attrName>style.visibility</p:attrName>
                                        </p:attrNameLst>
                                      </p:cBhvr>
                                      <p:to>
                                        <p:strVal val="visible"/>
                                      </p:to>
                                    </p:set>
                                    <p:animEffect transition="in" filter="wipe(up)">
                                      <p:cBhvr>
                                        <p:cTn id="18" dur="500"/>
                                        <p:tgtEl>
                                          <p:spTgt spid="68611">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68611">
                                            <p:txEl>
                                              <p:pRg st="4" end="4"/>
                                            </p:txEl>
                                          </p:spTgt>
                                        </p:tgtEl>
                                        <p:attrNameLst>
                                          <p:attrName>style.visibility</p:attrName>
                                        </p:attrNameLst>
                                      </p:cBhvr>
                                      <p:to>
                                        <p:strVal val="visible"/>
                                      </p:to>
                                    </p:set>
                                    <p:animEffect transition="in" filter="wipe(up)">
                                      <p:cBhvr>
                                        <p:cTn id="23" dur="500"/>
                                        <p:tgtEl>
                                          <p:spTgt spid="686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1009442" y="152400"/>
            <a:ext cx="7125113" cy="924475"/>
          </a:xfrm>
        </p:spPr>
        <p:txBody>
          <a:bodyPr/>
          <a:lstStyle/>
          <a:p>
            <a:pPr algn="ctr"/>
            <a:r>
              <a:rPr lang="en-US" sz="3600" dirty="0">
                <a:solidFill>
                  <a:srgbClr val="FFFF00"/>
                </a:solidFill>
              </a:rPr>
              <a:t>Biomarkers in Renal Failure</a:t>
            </a:r>
          </a:p>
        </p:txBody>
      </p:sp>
      <p:sp>
        <p:nvSpPr>
          <p:cNvPr id="118787" name="Rectangle 3"/>
          <p:cNvSpPr>
            <a:spLocks noGrp="1" noChangeArrowheads="1"/>
          </p:cNvSpPr>
          <p:nvPr>
            <p:ph idx="1"/>
          </p:nvPr>
        </p:nvSpPr>
        <p:spPr>
          <a:xfrm>
            <a:off x="1009443" y="1219200"/>
            <a:ext cx="7125112" cy="5029199"/>
          </a:xfrm>
        </p:spPr>
        <p:txBody>
          <a:bodyPr>
            <a:noAutofit/>
          </a:bodyPr>
          <a:lstStyle/>
          <a:p>
            <a:pPr lvl="1">
              <a:buFont typeface="Wingdings" pitchFamily="2" charset="2"/>
              <a:buChar char="Ø"/>
            </a:pPr>
            <a:r>
              <a:rPr lang="en-US" sz="2400" dirty="0"/>
              <a:t>False positives have been reported with use of troponin-T in ESRD patients but not as much with troponin-I</a:t>
            </a:r>
          </a:p>
          <a:p>
            <a:pPr lvl="1">
              <a:buFont typeface="Wingdings" pitchFamily="2" charset="2"/>
              <a:buChar char="Ø"/>
            </a:pPr>
            <a:r>
              <a:rPr lang="en-US" sz="2400" dirty="0"/>
              <a:t>CKMB plasma concentrations are elevated in 30-70% of dialysis patients at baseline, likely secondary to skeletal myopathy, intramuscular injections and reduced clearance</a:t>
            </a:r>
          </a:p>
          <a:p>
            <a:pPr lvl="1">
              <a:buFont typeface="Wingdings" pitchFamily="2" charset="2"/>
              <a:buChar char="Ø"/>
            </a:pPr>
            <a:r>
              <a:rPr lang="en-US" sz="2400" dirty="0"/>
              <a:t>CK-MB: 30-50% of dialysis patients exhibit an elevation in the MB fraction &gt;5% without evidence of myocardial ischemia</a:t>
            </a:r>
          </a:p>
          <a:p>
            <a:pPr lvl="1">
              <a:buFont typeface="Wingdings" pitchFamily="2" charset="2"/>
              <a:buChar char="Ø"/>
            </a:pPr>
            <a:r>
              <a:rPr lang="en-US" sz="2400" dirty="0"/>
              <a:t> Therefore, the most specific marker for suspected AMI in ESRD patients is Troponin-I with an appropriate sequential rise </a:t>
            </a:r>
          </a:p>
        </p:txBody>
      </p:sp>
    </p:spTree>
    <p:extLst>
      <p:ext uri="{BB962C8B-B14F-4D97-AF65-F5344CB8AC3E}">
        <p14:creationId xmlns:p14="http://schemas.microsoft.com/office/powerpoint/2010/main" val="326169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8787">
                                            <p:txEl>
                                              <p:pRg st="0" end="0"/>
                                            </p:txEl>
                                          </p:spTgt>
                                        </p:tgtEl>
                                        <p:attrNameLst>
                                          <p:attrName>style.visibility</p:attrName>
                                        </p:attrNameLst>
                                      </p:cBhvr>
                                      <p:to>
                                        <p:strVal val="visible"/>
                                      </p:to>
                                    </p:set>
                                    <p:animEffect transition="in" filter="barn(inVertical)">
                                      <p:cBhvr>
                                        <p:cTn id="7" dur="500"/>
                                        <p:tgtEl>
                                          <p:spTgt spid="118787">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18787">
                                            <p:txEl>
                                              <p:pRg st="1" end="1"/>
                                            </p:txEl>
                                          </p:spTgt>
                                        </p:tgtEl>
                                        <p:attrNameLst>
                                          <p:attrName>style.visibility</p:attrName>
                                        </p:attrNameLst>
                                      </p:cBhvr>
                                      <p:to>
                                        <p:strVal val="visible"/>
                                      </p:to>
                                    </p:set>
                                    <p:animEffect transition="in" filter="barn(inVertical)">
                                      <p:cBhvr>
                                        <p:cTn id="10" dur="500"/>
                                        <p:tgtEl>
                                          <p:spTgt spid="118787">
                                            <p:txEl>
                                              <p:pRg st="1" end="1"/>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18787">
                                            <p:txEl>
                                              <p:pRg st="2" end="2"/>
                                            </p:txEl>
                                          </p:spTgt>
                                        </p:tgtEl>
                                        <p:attrNameLst>
                                          <p:attrName>style.visibility</p:attrName>
                                        </p:attrNameLst>
                                      </p:cBhvr>
                                      <p:to>
                                        <p:strVal val="visible"/>
                                      </p:to>
                                    </p:set>
                                    <p:animEffect transition="in" filter="barn(inVertical)">
                                      <p:cBhvr>
                                        <p:cTn id="13" dur="500"/>
                                        <p:tgtEl>
                                          <p:spTgt spid="118787">
                                            <p:txEl>
                                              <p:pRg st="2" end="2"/>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118787">
                                            <p:txEl>
                                              <p:pRg st="3" end="3"/>
                                            </p:txEl>
                                          </p:spTgt>
                                        </p:tgtEl>
                                        <p:attrNameLst>
                                          <p:attrName>style.visibility</p:attrName>
                                        </p:attrNameLst>
                                      </p:cBhvr>
                                      <p:to>
                                        <p:strVal val="visible"/>
                                      </p:to>
                                    </p:set>
                                    <p:animEffect transition="in" filter="barn(inVertical)">
                                      <p:cBhvr>
                                        <p:cTn id="16" dur="500"/>
                                        <p:tgtEl>
                                          <p:spTgt spid="1187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1905000" y="609600"/>
            <a:ext cx="5638800" cy="5842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b">
            <a:normAutofit fontScale="90000"/>
          </a:bodyPr>
          <a:lstStyle/>
          <a:p>
            <a:r>
              <a:rPr lang="en-US" sz="4000" dirty="0">
                <a:solidFill>
                  <a:srgbClr val="FFFF00"/>
                </a:solidFill>
              </a:rPr>
              <a:t>Carry Home Message</a:t>
            </a:r>
          </a:p>
        </p:txBody>
      </p:sp>
      <p:sp>
        <p:nvSpPr>
          <p:cNvPr id="105475" name="Rectangle 3"/>
          <p:cNvSpPr>
            <a:spLocks noGrp="1" noChangeArrowheads="1"/>
          </p:cNvSpPr>
          <p:nvPr>
            <p:ph idx="1"/>
          </p:nvPr>
        </p:nvSpPr>
        <p:spPr>
          <a:xfrm>
            <a:off x="609600" y="1447800"/>
            <a:ext cx="8001000" cy="47244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t">
            <a:normAutofit lnSpcReduction="10000"/>
          </a:bodyPr>
          <a:lstStyle/>
          <a:p>
            <a:pPr>
              <a:spcBef>
                <a:spcPct val="40000"/>
              </a:spcBef>
              <a:buClr>
                <a:srgbClr val="FFFF00"/>
              </a:buClr>
              <a:buFont typeface="Wingdings" pitchFamily="2" charset="2"/>
              <a:buChar char="Ø"/>
            </a:pPr>
            <a:r>
              <a:rPr lang="en-US" sz="2800" dirty="0"/>
              <a:t>Myocardial Infarction has been redefined with inclusion of Biomarkers (new) as essential component of diagnosis</a:t>
            </a:r>
          </a:p>
          <a:p>
            <a:pPr>
              <a:spcBef>
                <a:spcPct val="40000"/>
              </a:spcBef>
              <a:buClr>
                <a:srgbClr val="FFFF00"/>
              </a:buClr>
              <a:buFont typeface="Wingdings" pitchFamily="2" charset="2"/>
              <a:buChar char="Ø"/>
            </a:pPr>
            <a:r>
              <a:rPr lang="en-US" sz="2800" dirty="0"/>
              <a:t>CK-MB is no longer the ideal cardiac marker, however, its use should be continued in conjunction with </a:t>
            </a:r>
            <a:r>
              <a:rPr lang="en-US" sz="2800" dirty="0" err="1"/>
              <a:t>Trops</a:t>
            </a:r>
            <a:endParaRPr lang="en-US" sz="2800" dirty="0"/>
          </a:p>
          <a:p>
            <a:pPr>
              <a:spcBef>
                <a:spcPct val="40000"/>
              </a:spcBef>
              <a:buClr>
                <a:srgbClr val="FFFF00"/>
              </a:buClr>
              <a:buFont typeface="Wingdings" pitchFamily="2" charset="2"/>
              <a:buChar char="Ø"/>
            </a:pPr>
            <a:r>
              <a:rPr lang="en-US" sz="2800" dirty="0"/>
              <a:t>CK-MB should be assayed </a:t>
            </a:r>
            <a:r>
              <a:rPr lang="en-US" sz="2800" dirty="0" err="1"/>
              <a:t>alongwith</a:t>
            </a:r>
            <a:r>
              <a:rPr lang="en-US" sz="2800" dirty="0"/>
              <a:t> total CK for calculation of MB Index</a:t>
            </a:r>
          </a:p>
          <a:p>
            <a:pPr>
              <a:spcBef>
                <a:spcPct val="40000"/>
              </a:spcBef>
              <a:buClr>
                <a:srgbClr val="FFFF00"/>
              </a:buClr>
              <a:buFont typeface="Wingdings" pitchFamily="2" charset="2"/>
              <a:buChar char="Ø"/>
            </a:pPr>
            <a:r>
              <a:rPr lang="en-US" sz="2800" dirty="0"/>
              <a:t>Troponins I</a:t>
            </a:r>
            <a:r>
              <a:rPr lang="en-US" sz="2800"/>
              <a:t>,HS-Trop-I </a:t>
            </a:r>
            <a:r>
              <a:rPr lang="en-US" sz="2800" dirty="0"/>
              <a:t>should be the cardiac marker of choice for diagnosis, evaluation of severity and monitoring. </a:t>
            </a:r>
          </a:p>
        </p:txBody>
      </p:sp>
    </p:spTree>
    <p:extLst>
      <p:ext uri="{BB962C8B-B14F-4D97-AF65-F5344CB8AC3E}">
        <p14:creationId xmlns:p14="http://schemas.microsoft.com/office/powerpoint/2010/main" val="231572949"/>
      </p:ext>
    </p:extLst>
  </p:cSld>
  <p:clrMapOvr>
    <a:masterClrMapping/>
  </p:clrMapOvr>
  <p:transition spd="med">
    <p:wipe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animEffect transition="in" filter="slide(fromBottom)">
                                      <p:cBhvr>
                                        <p:cTn id="7" dur="500"/>
                                        <p:tgtEl>
                                          <p:spTgt spid="1054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05475">
                                            <p:txEl>
                                              <p:pRg st="1" end="1"/>
                                            </p:txEl>
                                          </p:spTgt>
                                        </p:tgtEl>
                                        <p:attrNameLst>
                                          <p:attrName>style.visibility</p:attrName>
                                        </p:attrNameLst>
                                      </p:cBhvr>
                                      <p:to>
                                        <p:strVal val="visible"/>
                                      </p:to>
                                    </p:set>
                                    <p:animEffect transition="in" filter="slide(fromBottom)">
                                      <p:cBhvr>
                                        <p:cTn id="12" dur="500"/>
                                        <p:tgtEl>
                                          <p:spTgt spid="1054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05475">
                                            <p:txEl>
                                              <p:pRg st="2" end="2"/>
                                            </p:txEl>
                                          </p:spTgt>
                                        </p:tgtEl>
                                        <p:attrNameLst>
                                          <p:attrName>style.visibility</p:attrName>
                                        </p:attrNameLst>
                                      </p:cBhvr>
                                      <p:to>
                                        <p:strVal val="visible"/>
                                      </p:to>
                                    </p:set>
                                    <p:animEffect transition="in" filter="slide(fromBottom)">
                                      <p:cBhvr>
                                        <p:cTn id="17" dur="500"/>
                                        <p:tgtEl>
                                          <p:spTgt spid="1054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05475">
                                            <p:txEl>
                                              <p:pRg st="3" end="3"/>
                                            </p:txEl>
                                          </p:spTgt>
                                        </p:tgtEl>
                                        <p:attrNameLst>
                                          <p:attrName>style.visibility</p:attrName>
                                        </p:attrNameLst>
                                      </p:cBhvr>
                                      <p:to>
                                        <p:strVal val="visible"/>
                                      </p:to>
                                    </p:set>
                                    <p:animEffect transition="in" filter="slide(fromBottom)">
                                      <p:cBhvr>
                                        <p:cTn id="22" dur="500"/>
                                        <p:tgtEl>
                                          <p:spTgt spid="1054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5364D65-F00F-4307-9384-B7A68AF90E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68" y="0"/>
            <a:ext cx="9191267" cy="6858000"/>
          </a:xfrm>
          <a:prstGeom prst="rect">
            <a:avLst/>
          </a:prstGeom>
        </p:spPr>
      </p:pic>
    </p:spTree>
    <p:extLst>
      <p:ext uri="{BB962C8B-B14F-4D97-AF65-F5344CB8AC3E}">
        <p14:creationId xmlns:p14="http://schemas.microsoft.com/office/powerpoint/2010/main" val="2385532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762000" y="533400"/>
            <a:ext cx="7772400" cy="66675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b">
            <a:normAutofit fontScale="90000"/>
          </a:bodyPr>
          <a:lstStyle/>
          <a:p>
            <a:pPr algn="ctr"/>
            <a:r>
              <a:rPr lang="en-US" sz="5400" dirty="0">
                <a:solidFill>
                  <a:srgbClr val="FFFF00"/>
                </a:solidFill>
              </a:rPr>
              <a:t>New Criteria</a:t>
            </a:r>
          </a:p>
        </p:txBody>
      </p:sp>
      <p:sp>
        <p:nvSpPr>
          <p:cNvPr id="115715" name="Rectangle 3"/>
          <p:cNvSpPr>
            <a:spLocks noGrp="1" noChangeArrowheads="1"/>
          </p:cNvSpPr>
          <p:nvPr>
            <p:ph idx="1"/>
          </p:nvPr>
        </p:nvSpPr>
        <p:spPr>
          <a:xfrm>
            <a:off x="381000" y="1905000"/>
            <a:ext cx="8610600" cy="4495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spcBef>
                <a:spcPct val="25000"/>
              </a:spcBef>
              <a:spcAft>
                <a:spcPct val="10000"/>
              </a:spcAft>
              <a:buFontTx/>
              <a:buNone/>
            </a:pPr>
            <a:r>
              <a:rPr lang="en-US" sz="2400" dirty="0"/>
              <a:t>Based on ESC/ACC’s redefinition of MI (2017)</a:t>
            </a:r>
          </a:p>
          <a:p>
            <a:pPr>
              <a:spcBef>
                <a:spcPct val="25000"/>
              </a:spcBef>
              <a:spcAft>
                <a:spcPct val="10000"/>
              </a:spcAft>
              <a:buFontTx/>
              <a:buNone/>
            </a:pPr>
            <a:r>
              <a:rPr lang="en-US" sz="2800" dirty="0">
                <a:sym typeface="Symbol" pitchFamily="18" charset="2"/>
              </a:rPr>
              <a:t>Typical rise and fall of Troponin or CKMB with one of the following:</a:t>
            </a:r>
          </a:p>
          <a:p>
            <a:r>
              <a:rPr lang="en-US" dirty="0"/>
              <a:t>Symptoms of acute myocardial ischemia;</a:t>
            </a:r>
          </a:p>
          <a:p>
            <a:r>
              <a:rPr lang="en-US" dirty="0"/>
              <a:t>New ischemic electrocardiographic (ECG) changes;</a:t>
            </a:r>
          </a:p>
          <a:p>
            <a:r>
              <a:rPr lang="en-US" dirty="0"/>
              <a:t>Development of pathological Q waves;</a:t>
            </a:r>
          </a:p>
          <a:p>
            <a:r>
              <a:rPr lang="en-US" dirty="0"/>
              <a:t>Imaging evidence of new loss of viable myocardium or new regional wall motion abnormality in a pattern consistent with an ischemic etiology;</a:t>
            </a:r>
          </a:p>
          <a:p>
            <a:r>
              <a:rPr lang="en-US" dirty="0"/>
              <a:t>Identification of a coronary thrombus by angiography including intracoronary imaging or by autopsy.</a:t>
            </a:r>
          </a:p>
          <a:p>
            <a:pPr>
              <a:spcBef>
                <a:spcPct val="25000"/>
              </a:spcBef>
              <a:spcAft>
                <a:spcPct val="10000"/>
              </a:spcAft>
              <a:buFont typeface="Wingdings" pitchFamily="2" charset="2"/>
              <a:buChar char="Ø"/>
            </a:pPr>
            <a:endParaRPr lang="en-US" sz="2800" dirty="0">
              <a:sym typeface="Symbol" pitchFamily="18" charset="2"/>
            </a:endParaRPr>
          </a:p>
        </p:txBody>
      </p:sp>
    </p:spTree>
    <p:extLst>
      <p:ext uri="{BB962C8B-B14F-4D97-AF65-F5344CB8AC3E}">
        <p14:creationId xmlns:p14="http://schemas.microsoft.com/office/powerpoint/2010/main" val="4132600275"/>
      </p:ext>
    </p:extLst>
  </p:cSld>
  <p:clrMapOvr>
    <a:masterClrMapping/>
  </p:clrMapOvr>
  <p:transition spd="med">
    <p:wipe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5715">
                                            <p:txEl>
                                              <p:pRg st="0" end="0"/>
                                            </p:txEl>
                                          </p:spTgt>
                                        </p:tgtEl>
                                        <p:attrNameLst>
                                          <p:attrName>style.visibility</p:attrName>
                                        </p:attrNameLst>
                                      </p:cBhvr>
                                      <p:to>
                                        <p:strVal val="visible"/>
                                      </p:to>
                                    </p:set>
                                    <p:animEffect transition="in" filter="slide(fromBottom)">
                                      <p:cBhvr>
                                        <p:cTn id="7" dur="500"/>
                                        <p:tgtEl>
                                          <p:spTgt spid="1157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15715">
                                            <p:txEl>
                                              <p:pRg st="1" end="1"/>
                                            </p:txEl>
                                          </p:spTgt>
                                        </p:tgtEl>
                                        <p:attrNameLst>
                                          <p:attrName>style.visibility</p:attrName>
                                        </p:attrNameLst>
                                      </p:cBhvr>
                                      <p:to>
                                        <p:strVal val="visible"/>
                                      </p:to>
                                    </p:set>
                                    <p:animEffect transition="in" filter="slide(fromBottom)">
                                      <p:cBhvr>
                                        <p:cTn id="12" dur="500"/>
                                        <p:tgtEl>
                                          <p:spTgt spid="1157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15715">
                                            <p:txEl>
                                              <p:pRg st="2" end="2"/>
                                            </p:txEl>
                                          </p:spTgt>
                                        </p:tgtEl>
                                        <p:attrNameLst>
                                          <p:attrName>style.visibility</p:attrName>
                                        </p:attrNameLst>
                                      </p:cBhvr>
                                      <p:to>
                                        <p:strVal val="visible"/>
                                      </p:to>
                                    </p:set>
                                    <p:animEffect transition="in" filter="slide(fromBottom)">
                                      <p:cBhvr>
                                        <p:cTn id="17" dur="500"/>
                                        <p:tgtEl>
                                          <p:spTgt spid="1157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15715">
                                            <p:txEl>
                                              <p:pRg st="3" end="3"/>
                                            </p:txEl>
                                          </p:spTgt>
                                        </p:tgtEl>
                                        <p:attrNameLst>
                                          <p:attrName>style.visibility</p:attrName>
                                        </p:attrNameLst>
                                      </p:cBhvr>
                                      <p:to>
                                        <p:strVal val="visible"/>
                                      </p:to>
                                    </p:set>
                                    <p:animEffect transition="in" filter="slide(fromBottom)">
                                      <p:cBhvr>
                                        <p:cTn id="22" dur="500"/>
                                        <p:tgtEl>
                                          <p:spTgt spid="11571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15715">
                                            <p:txEl>
                                              <p:pRg st="4" end="4"/>
                                            </p:txEl>
                                          </p:spTgt>
                                        </p:tgtEl>
                                        <p:attrNameLst>
                                          <p:attrName>style.visibility</p:attrName>
                                        </p:attrNameLst>
                                      </p:cBhvr>
                                      <p:to>
                                        <p:strVal val="visible"/>
                                      </p:to>
                                    </p:set>
                                    <p:animEffect transition="in" filter="slide(fromBottom)">
                                      <p:cBhvr>
                                        <p:cTn id="27" dur="500"/>
                                        <p:tgtEl>
                                          <p:spTgt spid="11571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115715">
                                            <p:txEl>
                                              <p:pRg st="5" end="5"/>
                                            </p:txEl>
                                          </p:spTgt>
                                        </p:tgtEl>
                                        <p:attrNameLst>
                                          <p:attrName>style.visibility</p:attrName>
                                        </p:attrNameLst>
                                      </p:cBhvr>
                                      <p:to>
                                        <p:strVal val="visible"/>
                                      </p:to>
                                    </p:set>
                                    <p:animEffect transition="in" filter="slide(fromBottom)">
                                      <p:cBhvr>
                                        <p:cTn id="32" dur="500"/>
                                        <p:tgtEl>
                                          <p:spTgt spid="11571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115715">
                                            <p:txEl>
                                              <p:pRg st="6" end="6"/>
                                            </p:txEl>
                                          </p:spTgt>
                                        </p:tgtEl>
                                        <p:attrNameLst>
                                          <p:attrName>style.visibility</p:attrName>
                                        </p:attrNameLst>
                                      </p:cBhvr>
                                      <p:to>
                                        <p:strVal val="visible"/>
                                      </p:to>
                                    </p:set>
                                    <p:animEffect transition="in" filter="slide(fromBottom)">
                                      <p:cBhvr>
                                        <p:cTn id="37" dur="500"/>
                                        <p:tgtEl>
                                          <p:spTgt spid="1157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685800" y="304800"/>
            <a:ext cx="7686675" cy="701675"/>
          </a:xfrm>
        </p:spPr>
        <p:txBody>
          <a:bodyPr/>
          <a:lstStyle/>
          <a:p>
            <a:pPr algn="ctr"/>
            <a:r>
              <a:rPr lang="en-US" sz="4000">
                <a:solidFill>
                  <a:srgbClr val="FFFF00"/>
                </a:solidFill>
              </a:rPr>
              <a:t>Ideal Marker to Detect AMI</a:t>
            </a:r>
          </a:p>
        </p:txBody>
      </p:sp>
      <p:sp>
        <p:nvSpPr>
          <p:cNvPr id="117763" name="Rectangle 3"/>
          <p:cNvSpPr>
            <a:spLocks noGrp="1" noChangeArrowheads="1"/>
          </p:cNvSpPr>
          <p:nvPr>
            <p:ph idx="1"/>
          </p:nvPr>
        </p:nvSpPr>
        <p:spPr>
          <a:xfrm>
            <a:off x="457200" y="1524000"/>
            <a:ext cx="8153400" cy="5029200"/>
          </a:xfrm>
        </p:spPr>
        <p:txBody>
          <a:bodyPr/>
          <a:lstStyle/>
          <a:p>
            <a:pPr>
              <a:spcBef>
                <a:spcPct val="25000"/>
              </a:spcBef>
              <a:spcAft>
                <a:spcPct val="10000"/>
              </a:spcAft>
              <a:buFont typeface="Wingdings" pitchFamily="2" charset="2"/>
              <a:buChar char="Ø"/>
            </a:pPr>
            <a:r>
              <a:rPr lang="en-US" sz="2400" dirty="0">
                <a:latin typeface="Impress BT" pitchFamily="66" charset="0"/>
              </a:rPr>
              <a:t>High concentration in myocardium</a:t>
            </a:r>
          </a:p>
          <a:p>
            <a:pPr>
              <a:spcBef>
                <a:spcPct val="25000"/>
              </a:spcBef>
              <a:spcAft>
                <a:spcPct val="10000"/>
              </a:spcAft>
              <a:buFont typeface="Wingdings" pitchFamily="2" charset="2"/>
              <a:buChar char="Ø"/>
            </a:pPr>
            <a:r>
              <a:rPr lang="en-US" sz="2400" dirty="0">
                <a:latin typeface="Impress BT" pitchFamily="66" charset="0"/>
              </a:rPr>
              <a:t>Absence from non-myocardial tissues</a:t>
            </a:r>
          </a:p>
          <a:p>
            <a:pPr>
              <a:spcBef>
                <a:spcPct val="25000"/>
              </a:spcBef>
              <a:spcAft>
                <a:spcPct val="10000"/>
              </a:spcAft>
              <a:buFont typeface="Wingdings" pitchFamily="2" charset="2"/>
              <a:buChar char="Ø"/>
            </a:pPr>
            <a:r>
              <a:rPr lang="en-US" sz="2400" dirty="0">
                <a:latin typeface="Impress BT" pitchFamily="66" charset="0"/>
              </a:rPr>
              <a:t>High sensitivity &amp; specificity in circulation</a:t>
            </a:r>
          </a:p>
          <a:p>
            <a:pPr>
              <a:spcBef>
                <a:spcPct val="25000"/>
              </a:spcBef>
              <a:spcAft>
                <a:spcPct val="10000"/>
              </a:spcAft>
              <a:buFont typeface="Wingdings" pitchFamily="2" charset="2"/>
              <a:buChar char="Ø"/>
            </a:pPr>
            <a:r>
              <a:rPr lang="en-US" sz="2400" dirty="0">
                <a:latin typeface="Impress BT" pitchFamily="66" charset="0"/>
              </a:rPr>
              <a:t>Rapid release into blood following myocardial injury</a:t>
            </a:r>
          </a:p>
          <a:p>
            <a:pPr>
              <a:spcBef>
                <a:spcPct val="25000"/>
              </a:spcBef>
              <a:spcAft>
                <a:spcPct val="10000"/>
              </a:spcAft>
              <a:buFont typeface="Wingdings" pitchFamily="2" charset="2"/>
              <a:buChar char="Ø"/>
            </a:pPr>
            <a:r>
              <a:rPr lang="en-US" sz="2400" dirty="0">
                <a:latin typeface="Impress BT" pitchFamily="66" charset="0"/>
              </a:rPr>
              <a:t>Remains in blood several days to allow detection</a:t>
            </a:r>
          </a:p>
          <a:p>
            <a:pPr>
              <a:spcBef>
                <a:spcPct val="25000"/>
              </a:spcBef>
              <a:spcAft>
                <a:spcPct val="10000"/>
              </a:spcAft>
              <a:buFont typeface="Wingdings" pitchFamily="2" charset="2"/>
              <a:buChar char="Ø"/>
            </a:pPr>
            <a:r>
              <a:rPr lang="en-US" sz="2400" dirty="0">
                <a:latin typeface="Impress BT" pitchFamily="66" charset="0"/>
              </a:rPr>
              <a:t>Blood levels correlate with extent of myocardial injury &amp; prognosis</a:t>
            </a:r>
          </a:p>
          <a:p>
            <a:pPr>
              <a:spcBef>
                <a:spcPct val="25000"/>
              </a:spcBef>
              <a:spcAft>
                <a:spcPct val="10000"/>
              </a:spcAft>
              <a:buFont typeface="Wingdings" pitchFamily="2" charset="2"/>
              <a:buChar char="Ø"/>
            </a:pPr>
            <a:r>
              <a:rPr lang="en-US" sz="2400" dirty="0">
                <a:latin typeface="Impress BT" pitchFamily="66" charset="0"/>
              </a:rPr>
              <a:t>Rapid, simple &amp; automated commercial assays available</a:t>
            </a:r>
          </a:p>
          <a:p>
            <a:pPr>
              <a:spcBef>
                <a:spcPct val="25000"/>
              </a:spcBef>
              <a:spcAft>
                <a:spcPct val="10000"/>
              </a:spcAft>
            </a:pPr>
            <a:endParaRPr lang="en-US" sz="2400" dirty="0">
              <a:solidFill>
                <a:schemeClr val="accent4">
                  <a:lumMod val="60000"/>
                  <a:lumOff val="40000"/>
                </a:schemeClr>
              </a:solidFill>
              <a:latin typeface="Impress BT" pitchFamily="66" charset="0"/>
            </a:endParaRPr>
          </a:p>
        </p:txBody>
      </p:sp>
    </p:spTree>
    <p:extLst>
      <p:ext uri="{BB962C8B-B14F-4D97-AF65-F5344CB8AC3E}">
        <p14:creationId xmlns:p14="http://schemas.microsoft.com/office/powerpoint/2010/main" val="3369637158"/>
      </p:ext>
    </p:extLst>
  </p:cSld>
  <p:clrMapOvr>
    <a:masterClrMapping/>
  </p:clrMapOvr>
  <p:transition spd="med">
    <p:wipe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7763">
                                            <p:txEl>
                                              <p:pRg st="0" end="0"/>
                                            </p:txEl>
                                          </p:spTgt>
                                        </p:tgtEl>
                                        <p:attrNameLst>
                                          <p:attrName>style.visibility</p:attrName>
                                        </p:attrNameLst>
                                      </p:cBhvr>
                                      <p:to>
                                        <p:strVal val="visible"/>
                                      </p:to>
                                    </p:set>
                                    <p:animEffect transition="in" filter="slide(fromBottom)">
                                      <p:cBhvr>
                                        <p:cTn id="7" dur="500"/>
                                        <p:tgtEl>
                                          <p:spTgt spid="1177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17763">
                                            <p:txEl>
                                              <p:pRg st="1" end="1"/>
                                            </p:txEl>
                                          </p:spTgt>
                                        </p:tgtEl>
                                        <p:attrNameLst>
                                          <p:attrName>style.visibility</p:attrName>
                                        </p:attrNameLst>
                                      </p:cBhvr>
                                      <p:to>
                                        <p:strVal val="visible"/>
                                      </p:to>
                                    </p:set>
                                    <p:animEffect transition="in" filter="slide(fromBottom)">
                                      <p:cBhvr>
                                        <p:cTn id="12" dur="500"/>
                                        <p:tgtEl>
                                          <p:spTgt spid="11776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17763">
                                            <p:txEl>
                                              <p:pRg st="2" end="2"/>
                                            </p:txEl>
                                          </p:spTgt>
                                        </p:tgtEl>
                                        <p:attrNameLst>
                                          <p:attrName>style.visibility</p:attrName>
                                        </p:attrNameLst>
                                      </p:cBhvr>
                                      <p:to>
                                        <p:strVal val="visible"/>
                                      </p:to>
                                    </p:set>
                                    <p:animEffect transition="in" filter="slide(fromBottom)">
                                      <p:cBhvr>
                                        <p:cTn id="17" dur="500"/>
                                        <p:tgtEl>
                                          <p:spTgt spid="11776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17763">
                                            <p:txEl>
                                              <p:pRg st="3" end="3"/>
                                            </p:txEl>
                                          </p:spTgt>
                                        </p:tgtEl>
                                        <p:attrNameLst>
                                          <p:attrName>style.visibility</p:attrName>
                                        </p:attrNameLst>
                                      </p:cBhvr>
                                      <p:to>
                                        <p:strVal val="visible"/>
                                      </p:to>
                                    </p:set>
                                    <p:animEffect transition="in" filter="slide(fromBottom)">
                                      <p:cBhvr>
                                        <p:cTn id="22" dur="500"/>
                                        <p:tgtEl>
                                          <p:spTgt spid="11776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17763">
                                            <p:txEl>
                                              <p:pRg st="4" end="4"/>
                                            </p:txEl>
                                          </p:spTgt>
                                        </p:tgtEl>
                                        <p:attrNameLst>
                                          <p:attrName>style.visibility</p:attrName>
                                        </p:attrNameLst>
                                      </p:cBhvr>
                                      <p:to>
                                        <p:strVal val="visible"/>
                                      </p:to>
                                    </p:set>
                                    <p:animEffect transition="in" filter="slide(fromBottom)">
                                      <p:cBhvr>
                                        <p:cTn id="27" dur="500"/>
                                        <p:tgtEl>
                                          <p:spTgt spid="11776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117763">
                                            <p:txEl>
                                              <p:pRg st="5" end="5"/>
                                            </p:txEl>
                                          </p:spTgt>
                                        </p:tgtEl>
                                        <p:attrNameLst>
                                          <p:attrName>style.visibility</p:attrName>
                                        </p:attrNameLst>
                                      </p:cBhvr>
                                      <p:to>
                                        <p:strVal val="visible"/>
                                      </p:to>
                                    </p:set>
                                    <p:animEffect transition="in" filter="slide(fromBottom)">
                                      <p:cBhvr>
                                        <p:cTn id="32" dur="500"/>
                                        <p:tgtEl>
                                          <p:spTgt spid="11776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117763">
                                            <p:txEl>
                                              <p:pRg st="6" end="6"/>
                                            </p:txEl>
                                          </p:spTgt>
                                        </p:tgtEl>
                                        <p:attrNameLst>
                                          <p:attrName>style.visibility</p:attrName>
                                        </p:attrNameLst>
                                      </p:cBhvr>
                                      <p:to>
                                        <p:strVal val="visible"/>
                                      </p:to>
                                    </p:set>
                                    <p:animEffect transition="in" filter="slide(fromBottom)">
                                      <p:cBhvr>
                                        <p:cTn id="37" dur="500"/>
                                        <p:tgtEl>
                                          <p:spTgt spid="11776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DAC7E-E274-4F46-96FA-BE8ADD5D427A}"/>
              </a:ext>
            </a:extLst>
          </p:cNvPr>
          <p:cNvSpPr>
            <a:spLocks noGrp="1"/>
          </p:cNvSpPr>
          <p:nvPr>
            <p:ph type="title"/>
          </p:nvPr>
        </p:nvSpPr>
        <p:spPr/>
        <p:txBody>
          <a:bodyPr/>
          <a:lstStyle/>
          <a:p>
            <a:r>
              <a:rPr lang="en-US" dirty="0">
                <a:solidFill>
                  <a:srgbClr val="FFFF00"/>
                </a:solidFill>
              </a:rPr>
              <a:t>Older BIOMARKERS</a:t>
            </a:r>
          </a:p>
        </p:txBody>
      </p:sp>
      <p:sp>
        <p:nvSpPr>
          <p:cNvPr id="3" name="Content Placeholder 2">
            <a:extLst>
              <a:ext uri="{FF2B5EF4-FFF2-40B4-BE49-F238E27FC236}">
                <a16:creationId xmlns:a16="http://schemas.microsoft.com/office/drawing/2014/main" id="{C6CF110A-A763-4044-864D-1920A800AE8F}"/>
              </a:ext>
            </a:extLst>
          </p:cNvPr>
          <p:cNvSpPr>
            <a:spLocks noGrp="1"/>
          </p:cNvSpPr>
          <p:nvPr>
            <p:ph idx="1"/>
          </p:nvPr>
        </p:nvSpPr>
        <p:spPr>
          <a:xfrm>
            <a:off x="0" y="1828800"/>
            <a:ext cx="8763000" cy="5029200"/>
          </a:xfrm>
        </p:spPr>
        <p:txBody>
          <a:bodyPr>
            <a:normAutofit/>
          </a:bodyPr>
          <a:lstStyle/>
          <a:p>
            <a:r>
              <a:rPr lang="en-US" dirty="0"/>
              <a:t>LDH</a:t>
            </a:r>
          </a:p>
          <a:p>
            <a:r>
              <a:rPr lang="en-US" dirty="0"/>
              <a:t>Used in the past along with aminotransferases to diagnose AMI. LD is non-specific  for cardiac tissue, which contains LDH. However, pancreas, kidney, stomach tissue  and red cells also contain LDH. In the setting of AMI, LD rises at about 10 hours,  peaks at 24-48 hours, and remains elevated for up to 8 days.</a:t>
            </a:r>
          </a:p>
          <a:p>
            <a:r>
              <a:rPr lang="en-US" dirty="0"/>
              <a:t>False positives are not uncommon in the measurement of LDH and its isoenzymes. Major pitfalls include hemolysis of the blood sample, hepatic congestion due to CHF, and skeletal muscle damage</a:t>
            </a:r>
          </a:p>
          <a:p>
            <a:endParaRPr lang="en-US" dirty="0"/>
          </a:p>
        </p:txBody>
      </p:sp>
    </p:spTree>
    <p:extLst>
      <p:ext uri="{BB962C8B-B14F-4D97-AF65-F5344CB8AC3E}">
        <p14:creationId xmlns:p14="http://schemas.microsoft.com/office/powerpoint/2010/main" val="2611331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85074-3626-4AE7-AEB7-5AA3D6360786}"/>
              </a:ext>
            </a:extLst>
          </p:cNvPr>
          <p:cNvSpPr>
            <a:spLocks noGrp="1"/>
          </p:cNvSpPr>
          <p:nvPr>
            <p:ph type="title"/>
          </p:nvPr>
        </p:nvSpPr>
        <p:spPr/>
        <p:txBody>
          <a:bodyPr/>
          <a:lstStyle/>
          <a:p>
            <a:r>
              <a:rPr lang="en-US" dirty="0">
                <a:solidFill>
                  <a:srgbClr val="FFFF00"/>
                </a:solidFill>
              </a:rPr>
              <a:t>OLDER BIOMARKERS</a:t>
            </a:r>
            <a:endParaRPr lang="en-US" dirty="0"/>
          </a:p>
        </p:txBody>
      </p:sp>
      <p:sp>
        <p:nvSpPr>
          <p:cNvPr id="3" name="Content Placeholder 2">
            <a:extLst>
              <a:ext uri="{FF2B5EF4-FFF2-40B4-BE49-F238E27FC236}">
                <a16:creationId xmlns:a16="http://schemas.microsoft.com/office/drawing/2014/main" id="{C53B27DD-5828-42A3-B2A7-6CB03D3E93A0}"/>
              </a:ext>
            </a:extLst>
          </p:cNvPr>
          <p:cNvSpPr>
            <a:spLocks noGrp="1"/>
          </p:cNvSpPr>
          <p:nvPr>
            <p:ph idx="1"/>
          </p:nvPr>
        </p:nvSpPr>
        <p:spPr/>
        <p:txBody>
          <a:bodyPr>
            <a:normAutofit/>
          </a:bodyPr>
          <a:lstStyle/>
          <a:p>
            <a:r>
              <a:rPr lang="en-US" u="sng" dirty="0"/>
              <a:t>ALT/AST</a:t>
            </a:r>
          </a:p>
          <a:p>
            <a:r>
              <a:rPr lang="en-US" dirty="0"/>
              <a:t>Used as surrogate markers of cellular damage in the past. Very non-specific so not  used for assessment of myocardial damage any longer</a:t>
            </a:r>
          </a:p>
          <a:p>
            <a:r>
              <a:rPr lang="en-US" u="sng" dirty="0"/>
              <a:t>H-FABP</a:t>
            </a:r>
          </a:p>
          <a:p>
            <a:r>
              <a:rPr lang="en-US" dirty="0"/>
              <a:t>Heart-type fatty acid binding protein</a:t>
            </a:r>
          </a:p>
          <a:p>
            <a:r>
              <a:rPr lang="en-US" dirty="0"/>
              <a:t>Kinetically similar to myoglobin but more specific to cardiac tissue which contains  a greater percentage of this protein than skeletal muscle</a:t>
            </a:r>
          </a:p>
          <a:p>
            <a:r>
              <a:rPr lang="en-US" dirty="0"/>
              <a:t>Current studies ongoing to further evaluate its utility</a:t>
            </a:r>
          </a:p>
          <a:p>
            <a:endParaRPr lang="en-US" dirty="0"/>
          </a:p>
        </p:txBody>
      </p:sp>
    </p:spTree>
    <p:extLst>
      <p:ext uri="{BB962C8B-B14F-4D97-AF65-F5344CB8AC3E}">
        <p14:creationId xmlns:p14="http://schemas.microsoft.com/office/powerpoint/2010/main" val="1891719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6CA6F-3E67-429B-9B2C-46798B219AD9}"/>
              </a:ext>
            </a:extLst>
          </p:cNvPr>
          <p:cNvSpPr>
            <a:spLocks noGrp="1"/>
          </p:cNvSpPr>
          <p:nvPr>
            <p:ph type="title"/>
          </p:nvPr>
        </p:nvSpPr>
        <p:spPr/>
        <p:txBody>
          <a:bodyPr/>
          <a:lstStyle/>
          <a:p>
            <a:r>
              <a:rPr lang="en-US" spc="-5" dirty="0">
                <a:solidFill>
                  <a:srgbClr val="FFFF00"/>
                </a:solidFill>
              </a:rPr>
              <a:t>Creatine</a:t>
            </a:r>
            <a:r>
              <a:rPr lang="en-US" spc="-50" dirty="0">
                <a:solidFill>
                  <a:srgbClr val="FFFF00"/>
                </a:solidFill>
              </a:rPr>
              <a:t> </a:t>
            </a:r>
            <a:r>
              <a:rPr lang="en-US" dirty="0">
                <a:solidFill>
                  <a:srgbClr val="FFFF00"/>
                </a:solidFill>
              </a:rPr>
              <a:t>Kinase</a:t>
            </a:r>
          </a:p>
        </p:txBody>
      </p:sp>
      <p:sp>
        <p:nvSpPr>
          <p:cNvPr id="3" name="Content Placeholder 2">
            <a:extLst>
              <a:ext uri="{FF2B5EF4-FFF2-40B4-BE49-F238E27FC236}">
                <a16:creationId xmlns:a16="http://schemas.microsoft.com/office/drawing/2014/main" id="{A3E18F76-FB13-4BBF-86D2-E1D354FA1B5C}"/>
              </a:ext>
            </a:extLst>
          </p:cNvPr>
          <p:cNvSpPr>
            <a:spLocks noGrp="1"/>
          </p:cNvSpPr>
          <p:nvPr>
            <p:ph idx="1"/>
          </p:nvPr>
        </p:nvSpPr>
        <p:spPr/>
        <p:txBody>
          <a:bodyPr>
            <a:normAutofit/>
          </a:bodyPr>
          <a:lstStyle/>
          <a:p>
            <a:r>
              <a:rPr lang="en-US" sz="2400" dirty="0"/>
              <a:t>Creatine kinase (CK/CPK) is an enzyme expressed in a number of tissues. It catalyzes the reversible transfer of high-energy phosphate from ATP to creatine, facilitating storage of energy in the form of phosphocreatine. </a:t>
            </a:r>
          </a:p>
          <a:p>
            <a:endParaRPr lang="en-US" dirty="0"/>
          </a:p>
          <a:p>
            <a:endParaRPr lang="en-US" dirty="0"/>
          </a:p>
        </p:txBody>
      </p:sp>
      <p:pic>
        <p:nvPicPr>
          <p:cNvPr id="5" name="Picture 4">
            <a:extLst>
              <a:ext uri="{FF2B5EF4-FFF2-40B4-BE49-F238E27FC236}">
                <a16:creationId xmlns:a16="http://schemas.microsoft.com/office/drawing/2014/main" id="{72318BC9-CA7C-4793-B721-C0ACF2068C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5401" y="4495800"/>
            <a:ext cx="6716726" cy="1709437"/>
          </a:xfrm>
          <a:prstGeom prst="rect">
            <a:avLst/>
          </a:prstGeom>
        </p:spPr>
      </p:pic>
    </p:spTree>
    <p:extLst>
      <p:ext uri="{BB962C8B-B14F-4D97-AF65-F5344CB8AC3E}">
        <p14:creationId xmlns:p14="http://schemas.microsoft.com/office/powerpoint/2010/main" val="3358800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C386D-98C0-477D-A7CE-E669A4F64857}"/>
              </a:ext>
            </a:extLst>
          </p:cNvPr>
          <p:cNvSpPr>
            <a:spLocks noGrp="1"/>
          </p:cNvSpPr>
          <p:nvPr>
            <p:ph type="title"/>
          </p:nvPr>
        </p:nvSpPr>
        <p:spPr/>
        <p:txBody>
          <a:bodyPr/>
          <a:lstStyle/>
          <a:p>
            <a:r>
              <a:rPr lang="en-US" b="1" dirty="0">
                <a:solidFill>
                  <a:srgbClr val="FFFF00"/>
                </a:solidFill>
              </a:rPr>
              <a:t>CKMB</a:t>
            </a:r>
          </a:p>
        </p:txBody>
      </p:sp>
      <p:sp>
        <p:nvSpPr>
          <p:cNvPr id="3" name="Content Placeholder 2">
            <a:extLst>
              <a:ext uri="{FF2B5EF4-FFF2-40B4-BE49-F238E27FC236}">
                <a16:creationId xmlns:a16="http://schemas.microsoft.com/office/drawing/2014/main" id="{A124F476-9901-41EA-A0D0-7FBAFBFC2D71}"/>
              </a:ext>
            </a:extLst>
          </p:cNvPr>
          <p:cNvSpPr>
            <a:spLocks noGrp="1"/>
          </p:cNvSpPr>
          <p:nvPr>
            <p:ph idx="1"/>
          </p:nvPr>
        </p:nvSpPr>
        <p:spPr/>
        <p:txBody>
          <a:bodyPr/>
          <a:lstStyle/>
          <a:p>
            <a:pPr marL="182880" marR="0" lvl="0" indent="-182880" algn="l" defTabSz="914400" rtl="0" eaLnBrk="1" fontAlgn="auto" latinLnBrk="0" hangingPunct="1">
              <a:lnSpc>
                <a:spcPct val="90000"/>
              </a:lnSpc>
              <a:spcBef>
                <a:spcPts val="1200"/>
              </a:spcBef>
              <a:spcAft>
                <a:spcPts val="0"/>
              </a:spcAft>
              <a:buClr>
                <a:srgbClr val="D34817">
                  <a:lumMod val="75000"/>
                </a:srgbClr>
              </a:buClr>
              <a:buSzPct val="85000"/>
              <a:buFont typeface="Wingdings" pitchFamily="2" charset="2"/>
              <a:buChar char="§"/>
              <a:tabLst/>
              <a:defRPr/>
            </a:pPr>
            <a:r>
              <a:rPr kumimoji="0" lang="en-US" sz="2400" b="0" i="0" u="none" strike="noStrike" kern="1200" cap="none" spc="0" normalizeH="0" baseline="0" noProof="0" dirty="0">
                <a:ln>
                  <a:noFill/>
                </a:ln>
                <a:solidFill>
                  <a:prstClr val="black"/>
                </a:solidFill>
                <a:effectLst/>
                <a:uLnTx/>
                <a:uFillTx/>
                <a:latin typeface="Rockwell" panose="02060603020205020403"/>
                <a:ea typeface="+mn-ea"/>
                <a:cs typeface="+mn-cs"/>
              </a:rPr>
              <a:t>The CK enzyme consists of two subunits, B (brain type) or M (muscle type),  Making three different isoenzymes: CK-MM, CK-BB and CK-MB</a:t>
            </a:r>
          </a:p>
          <a:p>
            <a:r>
              <a:rPr lang="en-US" sz="2400" dirty="0"/>
              <a:t>CK-MM found mostly in skeletal muscles</a:t>
            </a:r>
          </a:p>
          <a:p>
            <a:r>
              <a:rPr lang="en-US" sz="2400" dirty="0"/>
              <a:t>CK-MB found mostly in the heart muscle</a:t>
            </a:r>
          </a:p>
          <a:p>
            <a:r>
              <a:rPr lang="en-US" sz="2400" dirty="0"/>
              <a:t>CK-BB found mostly in brain tissue</a:t>
            </a:r>
          </a:p>
          <a:p>
            <a:r>
              <a:rPr lang="en-US" sz="2400" dirty="0"/>
              <a:t>CK-MB is found in cardiac muscle and is used as a Cardiac biomarker</a:t>
            </a:r>
          </a:p>
        </p:txBody>
      </p:sp>
    </p:spTree>
    <p:extLst>
      <p:ext uri="{BB962C8B-B14F-4D97-AF65-F5344CB8AC3E}">
        <p14:creationId xmlns:p14="http://schemas.microsoft.com/office/powerpoint/2010/main" val="1118466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B4988-897A-4233-945B-11635C795872}"/>
              </a:ext>
            </a:extLst>
          </p:cNvPr>
          <p:cNvSpPr>
            <a:spLocks noGrp="1"/>
          </p:cNvSpPr>
          <p:nvPr>
            <p:ph type="title"/>
          </p:nvPr>
        </p:nvSpPr>
        <p:spPr/>
        <p:txBody>
          <a:bodyPr/>
          <a:lstStyle/>
          <a:p>
            <a:r>
              <a:rPr lang="en-US" dirty="0">
                <a:solidFill>
                  <a:srgbClr val="FFFF00"/>
                </a:solidFill>
              </a:rPr>
              <a:t>CK-MB</a:t>
            </a:r>
          </a:p>
        </p:txBody>
      </p:sp>
      <p:sp>
        <p:nvSpPr>
          <p:cNvPr id="3" name="Content Placeholder 2">
            <a:extLst>
              <a:ext uri="{FF2B5EF4-FFF2-40B4-BE49-F238E27FC236}">
                <a16:creationId xmlns:a16="http://schemas.microsoft.com/office/drawing/2014/main" id="{8D3C2FE5-5813-4D12-8B77-C2C92DF14146}"/>
              </a:ext>
            </a:extLst>
          </p:cNvPr>
          <p:cNvSpPr>
            <a:spLocks noGrp="1"/>
          </p:cNvSpPr>
          <p:nvPr>
            <p:ph idx="1"/>
          </p:nvPr>
        </p:nvSpPr>
        <p:spPr/>
        <p:txBody>
          <a:bodyPr>
            <a:normAutofit/>
          </a:bodyPr>
          <a:lstStyle/>
          <a:p>
            <a:r>
              <a:rPr lang="en-US" sz="2800" dirty="0"/>
              <a:t>Increases 4-6 hours after onset of MI</a:t>
            </a:r>
          </a:p>
          <a:p>
            <a:r>
              <a:rPr lang="en-US" sz="2800" dirty="0"/>
              <a:t>Peak activity is at 18 to 24 hours</a:t>
            </a:r>
          </a:p>
          <a:p>
            <a:r>
              <a:rPr lang="en-US" sz="2800" dirty="0"/>
              <a:t>Usually has returned to baseline levels by 36 hours</a:t>
            </a:r>
          </a:p>
          <a:p>
            <a:endParaRPr lang="en-US" dirty="0"/>
          </a:p>
        </p:txBody>
      </p:sp>
    </p:spTree>
    <p:extLst>
      <p:ext uri="{BB962C8B-B14F-4D97-AF65-F5344CB8AC3E}">
        <p14:creationId xmlns:p14="http://schemas.microsoft.com/office/powerpoint/2010/main" val="32460481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TM03090434[[fn=Wood Type]]</Template>
  <TotalTime>783</TotalTime>
  <Words>2108</Words>
  <Application>Microsoft Office PowerPoint</Application>
  <PresentationFormat>On-screen Show (4:3)</PresentationFormat>
  <Paragraphs>160</Paragraphs>
  <Slides>28</Slides>
  <Notes>20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Arial</vt:lpstr>
      <vt:lpstr>Arial</vt:lpstr>
      <vt:lpstr>Calibri</vt:lpstr>
      <vt:lpstr>Impress BT</vt:lpstr>
      <vt:lpstr>Rockwell</vt:lpstr>
      <vt:lpstr>Rockwell Condensed</vt:lpstr>
      <vt:lpstr>Times New Roman</vt:lpstr>
      <vt:lpstr>Wingdings</vt:lpstr>
      <vt:lpstr>Wood Type</vt:lpstr>
      <vt:lpstr>  Cardiac Biomarkers By  Dr. Faryal Husnain PGR Chemical Pathology   </vt:lpstr>
      <vt:lpstr>AMI</vt:lpstr>
      <vt:lpstr>New Criteria</vt:lpstr>
      <vt:lpstr>Ideal Marker to Detect AMI</vt:lpstr>
      <vt:lpstr>Older BIOMARKERS</vt:lpstr>
      <vt:lpstr>OLDER BIOMARKERS</vt:lpstr>
      <vt:lpstr>Creatine Kinase</vt:lpstr>
      <vt:lpstr>CKMB</vt:lpstr>
      <vt:lpstr>CK-MB</vt:lpstr>
      <vt:lpstr>CK-MB</vt:lpstr>
      <vt:lpstr>CK-MB</vt:lpstr>
      <vt:lpstr>CK-MB</vt:lpstr>
      <vt:lpstr>CK-MB</vt:lpstr>
      <vt:lpstr>CK-MB</vt:lpstr>
      <vt:lpstr>Limitation of CKMB</vt:lpstr>
      <vt:lpstr>MB Index</vt:lpstr>
      <vt:lpstr>Myoglobin as Cardiac Marker</vt:lpstr>
      <vt:lpstr>Myoglobin &amp; CKMB in typical MI</vt:lpstr>
      <vt:lpstr>Troponins</vt:lpstr>
      <vt:lpstr>TROPONINS</vt:lpstr>
      <vt:lpstr>TROPONINS</vt:lpstr>
      <vt:lpstr>Defining Increased Troponin</vt:lpstr>
      <vt:lpstr>Shortcomings of Troponins</vt:lpstr>
      <vt:lpstr>HS-TROP-I</vt:lpstr>
      <vt:lpstr>IFCC &amp; NACB Guidelines</vt:lpstr>
      <vt:lpstr>Biomarkers in Renal Failure</vt:lpstr>
      <vt:lpstr>Carry Home Message</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FCPS Part II Small Group Discussion   Thyroid Function  By  Surg Commodore Aamir Ijaz MCPS, FCPS, FRCP (Edin) Professor of Pathology / Consultant Chemical Pathologist Bahria University Medical &amp;Dental College /  PNS SHIFA Karachi</dc:title>
  <dc:creator>AAMIR IJAZ</dc:creator>
  <cp:lastModifiedBy>Faryal Husnain</cp:lastModifiedBy>
  <cp:revision>174</cp:revision>
  <dcterms:created xsi:type="dcterms:W3CDTF">2013-03-07T04:17:12Z</dcterms:created>
  <dcterms:modified xsi:type="dcterms:W3CDTF">2020-09-04T05:15:39Z</dcterms:modified>
</cp:coreProperties>
</file>