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81" r:id="rId24"/>
    <p:sldId id="284" r:id="rId25"/>
    <p:sldId id="286" r:id="rId26"/>
    <p:sldId id="287" r:id="rId27"/>
    <p:sldId id="289" r:id="rId28"/>
    <p:sldId id="290" r:id="rId29"/>
    <p:sldId id="291" r:id="rId30"/>
    <p:sldId id="293" r:id="rId31"/>
    <p:sldId id="294" r:id="rId32"/>
    <p:sldId id="298" r:id="rId33"/>
    <p:sldId id="299" r:id="rId34"/>
    <p:sldId id="300" r:id="rId35"/>
    <p:sldId id="301" r:id="rId36"/>
    <p:sldId id="306" r:id="rId37"/>
    <p:sldId id="302" r:id="rId38"/>
    <p:sldId id="303" r:id="rId39"/>
    <p:sldId id="305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38" autoAdjust="0"/>
  </p:normalViewPr>
  <p:slideViewPr>
    <p:cSldViewPr>
      <p:cViewPr varScale="1">
        <p:scale>
          <a:sx n="68" d="100"/>
          <a:sy n="68" d="100"/>
        </p:scale>
        <p:origin x="11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47800" y="2514600"/>
            <a:ext cx="7239000" cy="0"/>
          </a:xfrm>
          <a:custGeom>
            <a:avLst/>
            <a:gdLst/>
            <a:ahLst/>
            <a:cxnLst/>
            <a:rect l="l" t="t" r="r" b="b"/>
            <a:pathLst>
              <a:path w="7239000">
                <a:moveTo>
                  <a:pt x="0" y="0"/>
                </a:moveTo>
                <a:lnTo>
                  <a:pt x="72390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21460" y="1761490"/>
            <a:ext cx="610107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35304" y="4047489"/>
            <a:ext cx="8073390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71600" y="1524000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2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40155" y="288290"/>
            <a:ext cx="6663689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2130" y="1590040"/>
            <a:ext cx="8079739" cy="420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1460" y="1761490"/>
            <a:ext cx="45770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15" dirty="0">
                <a:solidFill>
                  <a:srgbClr val="006666"/>
                </a:solidFill>
                <a:latin typeface="Arial"/>
                <a:cs typeface="Arial"/>
              </a:rPr>
              <a:t>TUMOR</a:t>
            </a:r>
            <a:r>
              <a:rPr sz="4000" b="1" spc="-9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4000" b="1" spc="-15" dirty="0">
                <a:solidFill>
                  <a:srgbClr val="006666"/>
                </a:solidFill>
                <a:latin typeface="Arial"/>
                <a:cs typeface="Arial"/>
              </a:rPr>
              <a:t>MARKERS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-2209800" y="4047489"/>
            <a:ext cx="10818494" cy="16585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9204" marR="5080" indent="-22860">
              <a:lnSpc>
                <a:spcPct val="120700"/>
              </a:lnSpc>
              <a:spcBef>
                <a:spcPts val="100"/>
              </a:spcBef>
            </a:pPr>
            <a:r>
              <a:rPr lang="en-US" spc="-5" dirty="0" smtClean="0"/>
              <a:t>Dr. </a:t>
            </a:r>
            <a:r>
              <a:rPr lang="en-US" spc="-5" dirty="0" err="1" smtClean="0"/>
              <a:t>Nayab</a:t>
            </a:r>
            <a:r>
              <a:rPr lang="en-US" spc="-5" dirty="0" smtClean="0"/>
              <a:t> </a:t>
            </a:r>
            <a:r>
              <a:rPr lang="en-US" spc="-5" dirty="0" err="1" smtClean="0"/>
              <a:t>Zehra</a:t>
            </a:r>
            <a:endParaRPr lang="en-US" spc="-5" dirty="0" smtClean="0"/>
          </a:p>
          <a:p>
            <a:pPr marL="3799204" marR="5080" indent="-22860">
              <a:lnSpc>
                <a:spcPct val="120700"/>
              </a:lnSpc>
              <a:spcBef>
                <a:spcPts val="100"/>
              </a:spcBef>
            </a:pPr>
            <a:r>
              <a:rPr lang="en-US" spc="-5" dirty="0" smtClean="0"/>
              <a:t>PGR Chemical Pathology</a:t>
            </a:r>
          </a:p>
          <a:p>
            <a:pPr marL="3799204" marR="5080" indent="-22860">
              <a:lnSpc>
                <a:spcPct val="120700"/>
              </a:lnSpc>
              <a:spcBef>
                <a:spcPts val="100"/>
              </a:spcBef>
            </a:pPr>
            <a:endParaRPr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5318" y="762000"/>
            <a:ext cx="75685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CARBOHYDRATE</a:t>
            </a:r>
            <a:r>
              <a:rPr sz="3600" b="1" spc="-6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36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MARKERS</a:t>
            </a:r>
            <a:endParaRPr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-152400" y="1981200"/>
            <a:ext cx="9144000" cy="43114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 algn="just">
              <a:lnSpc>
                <a:spcPct val="100000"/>
              </a:lnSpc>
              <a:spcBef>
                <a:spcPts val="100"/>
              </a:spcBef>
              <a:tabLst>
                <a:tab pos="380365" algn="l"/>
                <a:tab pos="868680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latin typeface="Verdana"/>
                <a:cs typeface="Verdana"/>
              </a:rPr>
              <a:t>CA </a:t>
            </a:r>
            <a:r>
              <a:rPr sz="2400" b="1" spc="-5" dirty="0">
                <a:latin typeface="Verdana"/>
                <a:cs typeface="Verdana"/>
              </a:rPr>
              <a:t>15-3</a:t>
            </a:r>
            <a:r>
              <a:rPr sz="2400" spc="-5" dirty="0">
                <a:latin typeface="Verdana"/>
                <a:cs typeface="Verdana"/>
              </a:rPr>
              <a:t>-breast </a:t>
            </a:r>
            <a:r>
              <a:rPr sz="2400" spc="-5" dirty="0" smtClean="0">
                <a:latin typeface="Verdana"/>
                <a:cs typeface="Verdana"/>
              </a:rPr>
              <a:t>carcinoma</a:t>
            </a:r>
            <a:r>
              <a:rPr lang="en-US" sz="2400" spc="-5" dirty="0" smtClean="0">
                <a:latin typeface="Verdana"/>
                <a:cs typeface="Verdana"/>
              </a:rPr>
              <a:t>.</a:t>
            </a:r>
            <a:r>
              <a:rPr sz="2400" spc="-5" dirty="0" smtClean="0">
                <a:latin typeface="Verdana"/>
                <a:cs typeface="Verdana"/>
              </a:rPr>
              <a:t> </a:t>
            </a:r>
            <a:r>
              <a:rPr lang="en-US" sz="2400" spc="-5" dirty="0">
                <a:latin typeface="Verdana"/>
                <a:cs typeface="Verdana"/>
              </a:rPr>
              <a:t>A</a:t>
            </a:r>
            <a:r>
              <a:rPr sz="2400" spc="-5" dirty="0" smtClean="0">
                <a:latin typeface="Verdana"/>
                <a:cs typeface="Verdana"/>
              </a:rPr>
              <a:t>ls</a:t>
            </a:r>
            <a:r>
              <a:rPr lang="en-US" sz="2400" spc="-5" dirty="0" smtClean="0">
                <a:latin typeface="Verdana"/>
                <a:cs typeface="Verdana"/>
              </a:rPr>
              <a:t>o</a:t>
            </a:r>
            <a:r>
              <a:rPr lang="en-US" sz="2400" dirty="0">
                <a:latin typeface="Verdana"/>
                <a:cs typeface="Verdana"/>
              </a:rPr>
              <a:t> </a:t>
            </a:r>
            <a:r>
              <a:rPr sz="2400" spc="-5" dirty="0" smtClean="0">
                <a:latin typeface="Verdana"/>
                <a:cs typeface="Verdana"/>
              </a:rPr>
              <a:t>present  in</a:t>
            </a:r>
            <a:r>
              <a:rPr lang="en-US" sz="2400" spc="-5" dirty="0" smtClean="0">
                <a:latin typeface="Verdana"/>
                <a:cs typeface="Verdana"/>
              </a:rPr>
              <a:t> </a:t>
            </a:r>
            <a:r>
              <a:rPr sz="2400" spc="-5" dirty="0" smtClean="0">
                <a:latin typeface="Verdana"/>
                <a:cs typeface="Verdana"/>
              </a:rPr>
              <a:t>pancreatic</a:t>
            </a:r>
            <a:r>
              <a:rPr sz="2400" spc="-5" dirty="0">
                <a:latin typeface="Verdana"/>
                <a:cs typeface="Verdana"/>
              </a:rPr>
              <a:t>, lung, </a:t>
            </a:r>
            <a:r>
              <a:rPr sz="2400" spc="-10" dirty="0">
                <a:latin typeface="Verdana"/>
                <a:cs typeface="Verdana"/>
              </a:rPr>
              <a:t>ovarian, colorectal </a:t>
            </a:r>
            <a:r>
              <a:rPr sz="2400" spc="-5" dirty="0">
                <a:latin typeface="Verdana"/>
                <a:cs typeface="Verdana"/>
              </a:rPr>
              <a:t>and </a:t>
            </a:r>
            <a:r>
              <a:rPr sz="2400" spc="-10" dirty="0">
                <a:latin typeface="Verdana"/>
                <a:cs typeface="Verdana"/>
              </a:rPr>
              <a:t>liver  </a:t>
            </a:r>
            <a:r>
              <a:rPr sz="2400" spc="-5" dirty="0" smtClean="0">
                <a:latin typeface="Verdana"/>
                <a:cs typeface="Verdana"/>
              </a:rPr>
              <a:t>cancer</a:t>
            </a:r>
            <a:r>
              <a:rPr sz="2400" spc="-10" dirty="0" smtClean="0">
                <a:latin typeface="Verdana"/>
                <a:cs typeface="Verdana"/>
              </a:rPr>
              <a:t>.</a:t>
            </a:r>
            <a:r>
              <a:rPr lang="en-US" sz="2400" spc="-10" dirty="0" smtClean="0">
                <a:latin typeface="Verdana"/>
                <a:cs typeface="Verdana"/>
              </a:rPr>
              <a:t> Changes in serum after surgery and chemotherapy ,hence monitors progress of disease.</a:t>
            </a:r>
            <a:endParaRPr sz="2400" dirty="0">
              <a:latin typeface="Verdana"/>
              <a:cs typeface="Verdana"/>
            </a:endParaRPr>
          </a:p>
          <a:p>
            <a:pPr marL="381000" marR="154940" indent="-342900" algn="just">
              <a:lnSpc>
                <a:spcPts val="2590"/>
              </a:lnSpc>
              <a:spcBef>
                <a:spcPts val="635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latin typeface="Verdana"/>
                <a:cs typeface="Verdana"/>
              </a:rPr>
              <a:t>CA </a:t>
            </a:r>
            <a:r>
              <a:rPr sz="2400" b="1" spc="-5" dirty="0">
                <a:latin typeface="Verdana"/>
                <a:cs typeface="Verdana"/>
              </a:rPr>
              <a:t>125</a:t>
            </a:r>
            <a:r>
              <a:rPr sz="2400" spc="-5" dirty="0">
                <a:latin typeface="Verdana"/>
                <a:cs typeface="Verdana"/>
              </a:rPr>
              <a:t>- </a:t>
            </a:r>
            <a:r>
              <a:rPr sz="2400" spc="-10" dirty="0">
                <a:latin typeface="Verdana"/>
                <a:cs typeface="Verdana"/>
              </a:rPr>
              <a:t>ovarian </a:t>
            </a:r>
            <a:r>
              <a:rPr sz="2400" spc="-5" dirty="0">
                <a:latin typeface="Verdana"/>
                <a:cs typeface="Verdana"/>
              </a:rPr>
              <a:t>and endometrial carcinomas, </a:t>
            </a:r>
            <a:r>
              <a:rPr lang="en-US" sz="2400" spc="-5" dirty="0" smtClean="0">
                <a:latin typeface="Verdana"/>
                <a:cs typeface="Verdana"/>
              </a:rPr>
              <a:t>ovarian </a:t>
            </a:r>
            <a:r>
              <a:rPr lang="en-US" sz="2400" spc="-5" dirty="0" err="1" smtClean="0">
                <a:latin typeface="Verdana"/>
                <a:cs typeface="Verdana"/>
              </a:rPr>
              <a:t>teratoma</a:t>
            </a:r>
            <a:r>
              <a:rPr lang="en-US" sz="2400" spc="-5" dirty="0" smtClean="0">
                <a:latin typeface="Verdana"/>
                <a:cs typeface="Verdana"/>
              </a:rPr>
              <a:t>,</a:t>
            </a:r>
            <a:r>
              <a:rPr sz="2400" spc="-5" dirty="0" smtClean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elevates </a:t>
            </a:r>
            <a:r>
              <a:rPr sz="2400" spc="-5" dirty="0">
                <a:latin typeface="Verdana"/>
                <a:cs typeface="Verdana"/>
              </a:rPr>
              <a:t>in pancreatic, </a:t>
            </a:r>
            <a:r>
              <a:rPr sz="2400" spc="-5" dirty="0" smtClean="0">
                <a:latin typeface="Verdana"/>
                <a:cs typeface="Verdana"/>
              </a:rPr>
              <a:t>lung,</a:t>
            </a:r>
            <a:r>
              <a:rPr lang="en-US" sz="2400" spc="-5" dirty="0" smtClean="0">
                <a:latin typeface="Verdana"/>
                <a:cs typeface="Verdana"/>
              </a:rPr>
              <a:t> </a:t>
            </a:r>
            <a:r>
              <a:rPr sz="2400" spc="-10" dirty="0" smtClean="0">
                <a:latin typeface="Verdana"/>
                <a:cs typeface="Verdana"/>
              </a:rPr>
              <a:t>colorectal</a:t>
            </a:r>
            <a:r>
              <a:rPr lang="en-US" sz="2400" spc="-10" dirty="0" smtClean="0">
                <a:latin typeface="Verdana"/>
                <a:cs typeface="Verdana"/>
              </a:rPr>
              <a:t> </a:t>
            </a:r>
            <a:r>
              <a:rPr sz="2400" spc="-5" dirty="0" smtClean="0">
                <a:latin typeface="Verdana"/>
                <a:cs typeface="Verdana"/>
              </a:rPr>
              <a:t>, </a:t>
            </a:r>
            <a:r>
              <a:rPr sz="2400" spc="-5" dirty="0">
                <a:latin typeface="Verdana"/>
                <a:cs typeface="Verdana"/>
              </a:rPr>
              <a:t>and in </a:t>
            </a:r>
            <a:r>
              <a:rPr sz="2400" spc="-5" dirty="0" smtClean="0">
                <a:latin typeface="Verdana"/>
                <a:cs typeface="Verdana"/>
              </a:rPr>
              <a:t>conditions </a:t>
            </a:r>
            <a:r>
              <a:rPr sz="2400" spc="-5" dirty="0">
                <a:latin typeface="Verdana"/>
                <a:cs typeface="Verdana"/>
              </a:rPr>
              <a:t>such as </a:t>
            </a:r>
            <a:r>
              <a:rPr sz="2400" spc="-10" dirty="0">
                <a:latin typeface="Verdana"/>
                <a:cs typeface="Verdana"/>
              </a:rPr>
              <a:t>cirrhosis, </a:t>
            </a:r>
            <a:r>
              <a:rPr sz="2400" spc="-5" dirty="0" smtClean="0">
                <a:latin typeface="Verdana"/>
                <a:cs typeface="Verdana"/>
              </a:rPr>
              <a:t>hepati</a:t>
            </a:r>
            <a:r>
              <a:rPr lang="en-US" sz="2400" spc="-5" dirty="0" smtClean="0">
                <a:latin typeface="Verdana"/>
                <a:cs typeface="Verdana"/>
              </a:rPr>
              <a:t>tis</a:t>
            </a:r>
            <a:r>
              <a:rPr sz="2400" spc="-10" dirty="0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-10" dirty="0">
                <a:latin typeface="Verdana"/>
                <a:cs typeface="Verdana"/>
              </a:rPr>
              <a:t>early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spc="-5" dirty="0" smtClean="0">
                <a:latin typeface="Verdana"/>
                <a:cs typeface="Verdana"/>
              </a:rPr>
              <a:t>pregnancy</a:t>
            </a:r>
            <a:r>
              <a:rPr lang="en-US" sz="2400" spc="-5" dirty="0" smtClean="0">
                <a:latin typeface="Verdana"/>
                <a:cs typeface="Verdana"/>
              </a:rPr>
              <a:t> .Monitors responsiveness to chemotherapy.</a:t>
            </a:r>
            <a:endParaRPr sz="2400" dirty="0">
              <a:latin typeface="Verdana"/>
              <a:cs typeface="Verdana"/>
            </a:endParaRPr>
          </a:p>
          <a:p>
            <a:pPr marL="381000" marR="231140" indent="-342900" algn="just">
              <a:lnSpc>
                <a:spcPts val="2590"/>
              </a:lnSpc>
              <a:spcBef>
                <a:spcPts val="600"/>
              </a:spcBef>
              <a:tabLst>
                <a:tab pos="380365" algn="l"/>
                <a:tab pos="198437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b="1" spc="-5" dirty="0" smtClean="0">
                <a:latin typeface="Verdana"/>
                <a:cs typeface="Verdana"/>
              </a:rPr>
              <a:t>CA19-9</a:t>
            </a:r>
            <a:r>
              <a:rPr sz="2400" spc="-5" dirty="0" smtClean="0">
                <a:latin typeface="Verdana"/>
                <a:cs typeface="Verdana"/>
              </a:rPr>
              <a:t>-</a:t>
            </a:r>
            <a:r>
              <a:rPr lang="en-US" sz="2400" spc="-5" dirty="0" smtClean="0">
                <a:latin typeface="Verdana"/>
                <a:cs typeface="Verdana"/>
              </a:rPr>
              <a:t> it is a high molecular-weight carbohydrate rich glycoprotein . Raised in</a:t>
            </a:r>
            <a:r>
              <a:rPr sz="2400" spc="-5" dirty="0">
                <a:latin typeface="Verdana"/>
                <a:cs typeface="Verdana"/>
              </a:rPr>
              <a:t>	</a:t>
            </a:r>
            <a:r>
              <a:rPr sz="2400" spc="-10" dirty="0">
                <a:latin typeface="Verdana"/>
                <a:cs typeface="Verdana"/>
              </a:rPr>
              <a:t>colorectal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-5" dirty="0">
                <a:latin typeface="Verdana"/>
                <a:cs typeface="Verdana"/>
              </a:rPr>
              <a:t>pancreatic </a:t>
            </a:r>
            <a:r>
              <a:rPr sz="2400" spc="-10" dirty="0">
                <a:latin typeface="Verdana"/>
                <a:cs typeface="Verdana"/>
              </a:rPr>
              <a:t>carcinoma,  elevated levels </a:t>
            </a:r>
            <a:r>
              <a:rPr sz="2400" spc="-5" dirty="0">
                <a:latin typeface="Verdana"/>
                <a:cs typeface="Verdana"/>
              </a:rPr>
              <a:t>seen in </a:t>
            </a:r>
            <a:r>
              <a:rPr sz="2400" spc="-10" dirty="0" smtClean="0">
                <a:latin typeface="Verdana"/>
                <a:cs typeface="Verdana"/>
              </a:rPr>
              <a:t>hepatobiliary</a:t>
            </a:r>
            <a:r>
              <a:rPr lang="en-US" sz="2400" spc="-10" dirty="0" smtClean="0">
                <a:latin typeface="Verdana"/>
                <a:cs typeface="Verdana"/>
              </a:rPr>
              <a:t> and </a:t>
            </a:r>
            <a:r>
              <a:rPr sz="2400" spc="-10" dirty="0" smtClean="0">
                <a:latin typeface="Verdana"/>
                <a:cs typeface="Verdana"/>
              </a:rPr>
              <a:t>gastric</a:t>
            </a:r>
            <a:r>
              <a:rPr lang="en-US" sz="2400" spc="-10" dirty="0" smtClean="0">
                <a:latin typeface="Verdana"/>
                <a:cs typeface="Verdana"/>
              </a:rPr>
              <a:t> diseases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838200"/>
            <a:ext cx="784859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5. </a:t>
            </a:r>
            <a:r>
              <a:rPr sz="3600" b="1" spc="-10" dirty="0">
                <a:latin typeface="Arial"/>
                <a:cs typeface="Arial"/>
              </a:rPr>
              <a:t>RECEPTOR</a:t>
            </a:r>
            <a:r>
              <a:rPr sz="3600" b="1" spc="-6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MARKERS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233" y="2057400"/>
            <a:ext cx="11236377" cy="2747547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80365" marR="30480" indent="-342900" algn="just">
              <a:lnSpc>
                <a:spcPts val="2590"/>
              </a:lnSpc>
              <a:spcBef>
                <a:spcPts val="425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 smtClean="0">
                <a:latin typeface="Verdana"/>
                <a:cs typeface="Verdana"/>
              </a:rPr>
              <a:t>Estrogen</a:t>
            </a:r>
            <a:r>
              <a:rPr sz="2400" spc="-10" dirty="0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and </a:t>
            </a:r>
            <a:r>
              <a:rPr sz="2400" b="1" spc="-5" dirty="0">
                <a:latin typeface="Verdana"/>
                <a:cs typeface="Verdana"/>
              </a:rPr>
              <a:t>progesterone </a:t>
            </a:r>
            <a:r>
              <a:rPr sz="2400" spc="-5" dirty="0">
                <a:latin typeface="Verdana"/>
                <a:cs typeface="Verdana"/>
              </a:rPr>
              <a:t>receptors are used </a:t>
            </a:r>
            <a:endParaRPr lang="en-US" sz="2400" spc="-5" dirty="0" smtClean="0">
              <a:latin typeface="Verdana"/>
              <a:cs typeface="Verdana"/>
            </a:endParaRPr>
          </a:p>
          <a:p>
            <a:pPr marL="380365" marR="30480" indent="-342900" algn="just">
              <a:lnSpc>
                <a:spcPts val="2590"/>
              </a:lnSpc>
              <a:spcBef>
                <a:spcPts val="425"/>
              </a:spcBef>
              <a:tabLst>
                <a:tab pos="380365" algn="l"/>
              </a:tabLst>
            </a:pPr>
            <a:r>
              <a:rPr lang="en-US" sz="2400" spc="-5" dirty="0">
                <a:latin typeface="Verdana"/>
                <a:cs typeface="Verdana"/>
              </a:rPr>
              <a:t> </a:t>
            </a:r>
            <a:r>
              <a:rPr lang="en-US" sz="2400" spc="-5" dirty="0" smtClean="0">
                <a:latin typeface="Verdana"/>
                <a:cs typeface="Verdana"/>
              </a:rPr>
              <a:t> </a:t>
            </a:r>
            <a:r>
              <a:rPr sz="2400" spc="-5" dirty="0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in breast cancer as indicators for hormonal  therapy</a:t>
            </a:r>
            <a:r>
              <a:rPr sz="2400" spc="-5" dirty="0" smtClean="0">
                <a:latin typeface="Verdana"/>
                <a:cs typeface="Verdana"/>
              </a:rPr>
              <a:t>.</a:t>
            </a:r>
            <a:endParaRPr lang="en-US" sz="2400" spc="-5" dirty="0" smtClean="0">
              <a:latin typeface="Verdana"/>
              <a:cs typeface="Verdana"/>
            </a:endParaRPr>
          </a:p>
          <a:p>
            <a:pPr marL="380365" marR="30480" indent="-342900" algn="just">
              <a:lnSpc>
                <a:spcPts val="2590"/>
              </a:lnSpc>
              <a:spcBef>
                <a:spcPts val="425"/>
              </a:spcBef>
              <a:tabLst>
                <a:tab pos="380365" algn="l"/>
              </a:tabLst>
            </a:pPr>
            <a:r>
              <a:rPr lang="en-US" sz="2400" spc="-5" dirty="0">
                <a:latin typeface="Verdana"/>
                <a:cs typeface="Verdana"/>
              </a:rPr>
              <a:t> </a:t>
            </a:r>
            <a:r>
              <a:rPr lang="en-US" sz="2400" spc="-5" dirty="0" smtClean="0">
                <a:latin typeface="Verdana"/>
                <a:cs typeface="Verdana"/>
              </a:rPr>
              <a:t>  Routine assay of estrogen and progesterone </a:t>
            </a:r>
          </a:p>
          <a:p>
            <a:pPr marL="380365" marR="30480" indent="-342900" algn="just">
              <a:lnSpc>
                <a:spcPts val="2590"/>
              </a:lnSpc>
              <a:spcBef>
                <a:spcPts val="425"/>
              </a:spcBef>
              <a:tabLst>
                <a:tab pos="380365" algn="l"/>
              </a:tabLst>
            </a:pPr>
            <a:r>
              <a:rPr lang="en-US" sz="2400" spc="-5" dirty="0">
                <a:latin typeface="Verdana"/>
                <a:cs typeface="Verdana"/>
              </a:rPr>
              <a:t> </a:t>
            </a:r>
            <a:r>
              <a:rPr lang="en-US" sz="2400" spc="-5" dirty="0" smtClean="0">
                <a:latin typeface="Verdana"/>
                <a:cs typeface="Verdana"/>
              </a:rPr>
              <a:t>  receptors in all new diagnosed cases of breast </a:t>
            </a:r>
          </a:p>
          <a:p>
            <a:pPr marL="380365" marR="30480" indent="-342900" algn="just">
              <a:lnSpc>
                <a:spcPts val="2590"/>
              </a:lnSpc>
              <a:spcBef>
                <a:spcPts val="425"/>
              </a:spcBef>
              <a:tabLst>
                <a:tab pos="380365" algn="l"/>
              </a:tabLst>
            </a:pPr>
            <a:r>
              <a:rPr lang="en-US" sz="2400" spc="-5" dirty="0">
                <a:latin typeface="Verdana"/>
                <a:cs typeface="Verdana"/>
              </a:rPr>
              <a:t> </a:t>
            </a:r>
            <a:r>
              <a:rPr lang="en-US" sz="2400" spc="-5" dirty="0" smtClean="0">
                <a:latin typeface="Verdana"/>
                <a:cs typeface="Verdana"/>
              </a:rPr>
              <a:t>  cancer has been recommended.</a:t>
            </a:r>
            <a:endParaRPr sz="2400" dirty="0">
              <a:latin typeface="Verdana"/>
              <a:cs typeface="Verdana"/>
            </a:endParaRPr>
          </a:p>
          <a:p>
            <a:pPr marL="380365" marR="638810" indent="-342900" algn="just">
              <a:lnSpc>
                <a:spcPts val="2590"/>
              </a:lnSpc>
              <a:spcBef>
                <a:spcPts val="60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Verdana"/>
                <a:cs typeface="Verdana"/>
              </a:rPr>
              <a:t>Patients with </a:t>
            </a:r>
            <a:r>
              <a:rPr sz="2400" spc="-10" dirty="0">
                <a:latin typeface="Verdana"/>
                <a:cs typeface="Verdana"/>
              </a:rPr>
              <a:t>positive </a:t>
            </a:r>
            <a:r>
              <a:rPr sz="2400" spc="-5" dirty="0">
                <a:latin typeface="Verdana"/>
                <a:cs typeface="Verdana"/>
              </a:rPr>
              <a:t>estrogen and  progesterone </a:t>
            </a:r>
            <a:endParaRPr lang="en-US" sz="2400" spc="-5" dirty="0" smtClean="0">
              <a:latin typeface="Verdana"/>
              <a:cs typeface="Verdana"/>
            </a:endParaRPr>
          </a:p>
          <a:p>
            <a:pPr marL="380365" marR="638810" indent="-342900" algn="just">
              <a:lnSpc>
                <a:spcPts val="2590"/>
              </a:lnSpc>
              <a:spcBef>
                <a:spcPts val="600"/>
              </a:spcBef>
              <a:tabLst>
                <a:tab pos="380365" algn="l"/>
              </a:tabLst>
            </a:pPr>
            <a:r>
              <a:rPr lang="en-US" sz="2400" spc="-5" dirty="0">
                <a:latin typeface="Verdana"/>
                <a:cs typeface="Verdana"/>
              </a:rPr>
              <a:t> </a:t>
            </a:r>
            <a:r>
              <a:rPr lang="en-US" sz="2400" spc="-5" dirty="0" smtClean="0">
                <a:latin typeface="Verdana"/>
                <a:cs typeface="Verdana"/>
              </a:rPr>
              <a:t>  </a:t>
            </a:r>
            <a:r>
              <a:rPr sz="2400" spc="-5" dirty="0" smtClean="0">
                <a:latin typeface="Verdana"/>
                <a:cs typeface="Verdana"/>
              </a:rPr>
              <a:t>receptors </a:t>
            </a:r>
            <a:r>
              <a:rPr sz="2400" dirty="0">
                <a:latin typeface="Verdana"/>
                <a:cs typeface="Verdana"/>
              </a:rPr>
              <a:t>tend </a:t>
            </a:r>
            <a:r>
              <a:rPr sz="2400" spc="-5" dirty="0">
                <a:latin typeface="Verdana"/>
                <a:cs typeface="Verdana"/>
              </a:rPr>
              <a:t>to respond</a:t>
            </a:r>
            <a:r>
              <a:rPr sz="2400" spc="-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to  </a:t>
            </a:r>
            <a:r>
              <a:rPr sz="2400" spc="-5" dirty="0">
                <a:latin typeface="Verdana"/>
                <a:cs typeface="Verdana"/>
              </a:rPr>
              <a:t>hormonal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treatment.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0950" y="868679"/>
            <a:ext cx="4996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6. </a:t>
            </a:r>
            <a:r>
              <a:rPr sz="3600" b="1" spc="-10" dirty="0">
                <a:latin typeface="Arial"/>
                <a:cs typeface="Arial"/>
              </a:rPr>
              <a:t>PROTEIN</a:t>
            </a:r>
            <a:r>
              <a:rPr sz="3600" b="1" spc="-8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MARKERS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1030" y="1864360"/>
            <a:ext cx="21590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47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5630" y="1755140"/>
            <a:ext cx="8335645" cy="4261744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81000" marR="284480" indent="106680">
              <a:lnSpc>
                <a:spcPct val="106900"/>
              </a:lnSpc>
              <a:spcBef>
                <a:spcPts val="300"/>
              </a:spcBef>
            </a:pPr>
            <a:r>
              <a:rPr sz="2400" b="1" spc="-30" dirty="0">
                <a:latin typeface="Verdana"/>
                <a:cs typeface="Verdana"/>
              </a:rPr>
              <a:t>β</a:t>
            </a:r>
            <a:r>
              <a:rPr sz="2100" b="1" spc="-44" baseline="-23809" dirty="0">
                <a:latin typeface="Verdana"/>
                <a:cs typeface="Verdana"/>
              </a:rPr>
              <a:t>2</a:t>
            </a:r>
            <a:r>
              <a:rPr sz="2400" b="1" spc="-30" dirty="0">
                <a:latin typeface="Verdana"/>
                <a:cs typeface="Verdana"/>
              </a:rPr>
              <a:t>-macroglobulin- </a:t>
            </a:r>
            <a:r>
              <a:rPr sz="2400" spc="-5" dirty="0">
                <a:latin typeface="Verdana"/>
                <a:cs typeface="Verdana"/>
              </a:rPr>
              <a:t>multiple </a:t>
            </a:r>
            <a:r>
              <a:rPr sz="2400" spc="-10" dirty="0">
                <a:latin typeface="Verdana"/>
                <a:cs typeface="Verdana"/>
              </a:rPr>
              <a:t>myeloma, Hodgkin  </a:t>
            </a:r>
            <a:r>
              <a:rPr sz="2400" spc="-5" dirty="0">
                <a:latin typeface="Verdana"/>
                <a:cs typeface="Verdana"/>
              </a:rPr>
              <a:t>lymphoma, </a:t>
            </a:r>
            <a:r>
              <a:rPr sz="2400" spc="-10" dirty="0">
                <a:latin typeface="Verdana"/>
                <a:cs typeface="Verdana"/>
              </a:rPr>
              <a:t>also increases </a:t>
            </a:r>
            <a:r>
              <a:rPr sz="2400" spc="-5" dirty="0">
                <a:latin typeface="Verdana"/>
                <a:cs typeface="Verdana"/>
              </a:rPr>
              <a:t>in chronic inflammation 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-10" dirty="0">
                <a:latin typeface="Verdana"/>
                <a:cs typeface="Verdana"/>
              </a:rPr>
              <a:t>viral</a:t>
            </a:r>
            <a:r>
              <a:rPr sz="2400" spc="-2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hepatitis.</a:t>
            </a:r>
            <a:endParaRPr sz="2400" dirty="0">
              <a:latin typeface="Verdana"/>
              <a:cs typeface="Verdana"/>
            </a:endParaRPr>
          </a:p>
          <a:p>
            <a:pPr marL="381000" marR="30480" indent="-342900">
              <a:lnSpc>
                <a:spcPct val="100000"/>
              </a:lnSpc>
              <a:spcBef>
                <a:spcPts val="60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latin typeface="Verdana"/>
                <a:cs typeface="Verdana"/>
              </a:rPr>
              <a:t>Ferritin- </a:t>
            </a:r>
            <a:r>
              <a:rPr sz="2400" spc="-10" dirty="0">
                <a:latin typeface="Verdana"/>
                <a:cs typeface="Verdana"/>
              </a:rPr>
              <a:t>Ferritin is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marker for Hodgkin  lymphoma, </a:t>
            </a:r>
            <a:r>
              <a:rPr sz="2400" spc="-10" dirty="0">
                <a:latin typeface="Verdana"/>
                <a:cs typeface="Verdana"/>
              </a:rPr>
              <a:t>leukemia, liver, </a:t>
            </a:r>
            <a:r>
              <a:rPr sz="2400" spc="-5" dirty="0">
                <a:latin typeface="Verdana"/>
                <a:cs typeface="Verdana"/>
              </a:rPr>
              <a:t>lung and breast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cancer.</a:t>
            </a:r>
            <a:endParaRPr sz="2400" dirty="0">
              <a:latin typeface="Verdana"/>
              <a:cs typeface="Verdana"/>
            </a:endParaRPr>
          </a:p>
          <a:p>
            <a:pPr marL="381000" marR="179705" indent="-342900">
              <a:lnSpc>
                <a:spcPct val="100000"/>
              </a:lnSpc>
              <a:spcBef>
                <a:spcPts val="59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latin typeface="Verdana"/>
                <a:cs typeface="Verdana"/>
              </a:rPr>
              <a:t>Thyroglobulin- </a:t>
            </a:r>
            <a:r>
              <a:rPr sz="2400" spc="-5" dirty="0">
                <a:latin typeface="Verdana"/>
                <a:cs typeface="Verdana"/>
              </a:rPr>
              <a:t>It is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useful marker for detection  of differentiated thyroid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cancer.</a:t>
            </a:r>
            <a:endParaRPr sz="2400" dirty="0">
              <a:latin typeface="Verdana"/>
              <a:cs typeface="Verdana"/>
            </a:endParaRPr>
          </a:p>
          <a:p>
            <a:pPr marL="381000" marR="95250" indent="-342900">
              <a:lnSpc>
                <a:spcPct val="90100"/>
              </a:lnSpc>
              <a:spcBef>
                <a:spcPts val="595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latin typeface="Verdana"/>
                <a:cs typeface="Verdana"/>
              </a:rPr>
              <a:t>Immunoglobulin- </a:t>
            </a:r>
            <a:r>
              <a:rPr sz="2400" spc="-5" dirty="0">
                <a:latin typeface="Verdana"/>
                <a:cs typeface="Verdana"/>
              </a:rPr>
              <a:t>Bence-Jones </a:t>
            </a:r>
            <a:r>
              <a:rPr sz="2400" spc="-10" dirty="0">
                <a:latin typeface="Verdana"/>
                <a:cs typeface="Verdana"/>
              </a:rPr>
              <a:t>protein </a:t>
            </a:r>
            <a:r>
              <a:rPr sz="2400" spc="-5" dirty="0">
                <a:latin typeface="Verdana"/>
                <a:cs typeface="Verdana"/>
              </a:rPr>
              <a:t>is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free  monoclonal immunoglobulin light chain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the </a:t>
            </a:r>
            <a:r>
              <a:rPr sz="2400" spc="-10" dirty="0">
                <a:latin typeface="Verdana"/>
                <a:cs typeface="Verdana"/>
              </a:rPr>
              <a:t>urine 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-5" dirty="0">
                <a:latin typeface="Verdana"/>
                <a:cs typeface="Verdana"/>
              </a:rPr>
              <a:t>it is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10" dirty="0">
                <a:latin typeface="Verdana"/>
                <a:cs typeface="Verdana"/>
              </a:rPr>
              <a:t>reliable </a:t>
            </a:r>
            <a:r>
              <a:rPr sz="2400" spc="-5" dirty="0">
                <a:latin typeface="Verdana"/>
                <a:cs typeface="Verdana"/>
              </a:rPr>
              <a:t>marker for multiple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myeloma.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1030" y="6624319"/>
            <a:ext cx="21590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47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65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070" y="287020"/>
            <a:ext cx="8503920" cy="6570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6010" y="2959100"/>
            <a:ext cx="7285990" cy="10071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0" marR="30480" indent="-342900">
              <a:lnSpc>
                <a:spcPct val="101299"/>
              </a:lnSpc>
              <a:spcBef>
                <a:spcPts val="50"/>
              </a:spcBef>
              <a:tabLst>
                <a:tab pos="2912745" algn="l"/>
              </a:tabLst>
            </a:pPr>
            <a:r>
              <a:rPr sz="3375" spc="900" baseline="14814" dirty="0">
                <a:latin typeface="Symbol"/>
                <a:cs typeface="Symbol"/>
              </a:rPr>
              <a:t></a:t>
            </a:r>
            <a:r>
              <a:rPr sz="3375" spc="225" baseline="14814" dirty="0"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0000"/>
                </a:solidFill>
                <a:latin typeface="Verdana"/>
                <a:cs typeface="Verdana"/>
              </a:rPr>
              <a:t>COMMONLY	</a:t>
            </a:r>
            <a:r>
              <a:rPr sz="3200" spc="-5" dirty="0" smtClean="0">
                <a:solidFill>
                  <a:srgbClr val="000000"/>
                </a:solidFill>
                <a:latin typeface="Verdana"/>
                <a:cs typeface="Verdana"/>
              </a:rPr>
              <a:t>USED  </a:t>
            </a:r>
            <a:r>
              <a:rPr sz="3200" spc="-5" dirty="0">
                <a:solidFill>
                  <a:srgbClr val="000000"/>
                </a:solidFill>
                <a:latin typeface="Verdana"/>
                <a:cs typeface="Verdana"/>
              </a:rPr>
              <a:t>TUMOR </a:t>
            </a:r>
            <a:r>
              <a:rPr sz="3200" dirty="0">
                <a:solidFill>
                  <a:srgbClr val="000000"/>
                </a:solidFill>
                <a:latin typeface="Verdana"/>
                <a:cs typeface="Verdana"/>
              </a:rPr>
              <a:t>MARKERS</a:t>
            </a:r>
            <a:endParaRPr sz="32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685800"/>
            <a:ext cx="25908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/>
              <a:t>CA</a:t>
            </a:r>
            <a:r>
              <a:rPr sz="4400" b="1" spc="-90" dirty="0"/>
              <a:t> </a:t>
            </a:r>
            <a:r>
              <a:rPr sz="4400" b="1" spc="-5" dirty="0"/>
              <a:t>125</a:t>
            </a:r>
            <a:endParaRPr sz="4400" b="1" dirty="0"/>
          </a:p>
        </p:txBody>
      </p:sp>
      <p:sp>
        <p:nvSpPr>
          <p:cNvPr id="4" name="object 4"/>
          <p:cNvSpPr txBox="1"/>
          <p:nvPr/>
        </p:nvSpPr>
        <p:spPr>
          <a:xfrm>
            <a:off x="383320" y="1981200"/>
            <a:ext cx="8686800" cy="39626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731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Approx </a:t>
            </a:r>
            <a:r>
              <a:rPr sz="2000" dirty="0">
                <a:latin typeface="Verdana"/>
                <a:cs typeface="Verdana"/>
              </a:rPr>
              <a:t>90% of </a:t>
            </a:r>
            <a:r>
              <a:rPr sz="2000" spc="-5" dirty="0">
                <a:latin typeface="Verdana"/>
                <a:cs typeface="Verdana"/>
              </a:rPr>
              <a:t>ovarian cancers are </a:t>
            </a:r>
            <a:r>
              <a:rPr sz="2000" spc="-10" dirty="0">
                <a:latin typeface="Verdana"/>
                <a:cs typeface="Verdana"/>
              </a:rPr>
              <a:t>epithelial </a:t>
            </a:r>
            <a:r>
              <a:rPr sz="2000" spc="-5" dirty="0">
                <a:latin typeface="Verdana"/>
                <a:cs typeface="Verdana"/>
              </a:rPr>
              <a:t>carcinomas  and contain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10" dirty="0">
                <a:latin typeface="Verdana"/>
                <a:cs typeface="Verdana"/>
              </a:rPr>
              <a:t>epithelium–related </a:t>
            </a:r>
            <a:r>
              <a:rPr sz="2000" spc="-5" dirty="0">
                <a:latin typeface="Verdana"/>
                <a:cs typeface="Verdana"/>
              </a:rPr>
              <a:t>glycoprotein, </a:t>
            </a:r>
            <a:r>
              <a:rPr sz="2000" b="1" spc="-5" dirty="0">
                <a:latin typeface="Verdana"/>
                <a:cs typeface="Verdana"/>
              </a:rPr>
              <a:t>cancer  antigen </a:t>
            </a:r>
            <a:r>
              <a:rPr sz="2000" b="1" dirty="0">
                <a:latin typeface="Verdana"/>
                <a:cs typeface="Verdana"/>
              </a:rPr>
              <a:t>125.</a:t>
            </a:r>
            <a:endParaRPr sz="200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major forms in serum have molecular weights of 200  kDa </a:t>
            </a:r>
            <a:r>
              <a:rPr sz="2000" dirty="0">
                <a:latin typeface="Verdana"/>
                <a:cs typeface="Verdana"/>
              </a:rPr>
              <a:t>to 400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kDa.</a:t>
            </a:r>
          </a:p>
          <a:p>
            <a:pPr marL="12700" marR="36703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Verdana"/>
                <a:cs typeface="Verdana"/>
              </a:rPr>
              <a:t>CA-125 can </a:t>
            </a:r>
            <a:r>
              <a:rPr sz="2000" dirty="0">
                <a:latin typeface="Verdana"/>
                <a:cs typeface="Verdana"/>
              </a:rPr>
              <a:t>be </a:t>
            </a:r>
            <a:r>
              <a:rPr sz="2000" spc="-10" dirty="0">
                <a:latin typeface="Verdana"/>
                <a:cs typeface="Verdana"/>
              </a:rPr>
              <a:t>localized </a:t>
            </a:r>
            <a:r>
              <a:rPr sz="2000" spc="-5" dirty="0">
                <a:latin typeface="Verdana"/>
                <a:cs typeface="Verdana"/>
              </a:rPr>
              <a:t>in most serous, endometrioid,  and clear cell ovarian carcinomas; less frequently in  mucinous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tumors.</a:t>
            </a:r>
            <a:endParaRPr sz="2000" dirty="0">
              <a:latin typeface="Verdana"/>
              <a:cs typeface="Verdana"/>
            </a:endParaRPr>
          </a:p>
          <a:p>
            <a:pPr marL="12700" marR="640080">
              <a:lnSpc>
                <a:spcPct val="100000"/>
              </a:lnSpc>
              <a:spcBef>
                <a:spcPts val="500"/>
              </a:spcBef>
            </a:pPr>
            <a:r>
              <a:rPr lang="en-US" sz="2000" spc="-5" dirty="0">
                <a:latin typeface="Verdana"/>
                <a:cs typeface="Verdana"/>
              </a:rPr>
              <a:t>P</a:t>
            </a:r>
            <a:r>
              <a:rPr sz="2000" spc="-5" dirty="0" smtClean="0">
                <a:latin typeface="Verdana"/>
                <a:cs typeface="Verdana"/>
              </a:rPr>
              <a:t>roven </a:t>
            </a:r>
            <a:r>
              <a:rPr sz="2000" spc="-5" dirty="0">
                <a:latin typeface="Verdana"/>
                <a:cs typeface="Verdana"/>
              </a:rPr>
              <a:t>to </a:t>
            </a:r>
            <a:r>
              <a:rPr sz="2000" dirty="0">
                <a:latin typeface="Verdana"/>
                <a:cs typeface="Verdana"/>
              </a:rPr>
              <a:t>be a useful </a:t>
            </a:r>
            <a:r>
              <a:rPr sz="2000" spc="-5" dirty="0">
                <a:latin typeface="Verdana"/>
                <a:cs typeface="Verdana"/>
              </a:rPr>
              <a:t>first-generation marker for  monitoring ovarian cancer and </a:t>
            </a:r>
            <a:r>
              <a:rPr sz="2000" spc="-5" dirty="0" smtClean="0">
                <a:latin typeface="Verdana"/>
                <a:cs typeface="Verdana"/>
              </a:rPr>
              <a:t>patients </a:t>
            </a:r>
            <a:r>
              <a:rPr sz="2000" spc="-5" dirty="0">
                <a:latin typeface="Verdana"/>
                <a:cs typeface="Verdana"/>
              </a:rPr>
              <a:t>with  </a:t>
            </a:r>
            <a:r>
              <a:rPr sz="2000" spc="-10" dirty="0">
                <a:latin typeface="Verdana"/>
                <a:cs typeface="Verdana"/>
              </a:rPr>
              <a:t>pelvic </a:t>
            </a:r>
            <a:r>
              <a:rPr sz="2000" spc="-5" dirty="0">
                <a:latin typeface="Verdana"/>
                <a:cs typeface="Verdana"/>
              </a:rPr>
              <a:t>masses, despite limitations in sensitivity </a:t>
            </a:r>
            <a:r>
              <a:rPr sz="2000" dirty="0">
                <a:latin typeface="Verdana"/>
                <a:cs typeface="Verdana"/>
              </a:rPr>
              <a:t>and  </a:t>
            </a:r>
            <a:r>
              <a:rPr sz="2000" spc="-5" dirty="0">
                <a:latin typeface="Verdana"/>
                <a:cs typeface="Verdana"/>
              </a:rPr>
              <a:t>specificity.</a:t>
            </a:r>
            <a:endParaRPr sz="2000" dirty="0">
              <a:latin typeface="Verdana"/>
              <a:cs typeface="Verdana"/>
            </a:endParaRPr>
          </a:p>
          <a:p>
            <a:pPr marL="12700" marR="7556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Verdana"/>
                <a:cs typeface="Verdana"/>
              </a:rPr>
              <a:t>False-positive results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peritoneal inflammation, </a:t>
            </a:r>
            <a:r>
              <a:rPr sz="2000" dirty="0">
                <a:latin typeface="Verdana"/>
                <a:cs typeface="Verdana"/>
              </a:rPr>
              <a:t>such </a:t>
            </a:r>
            <a:r>
              <a:rPr sz="2000" spc="-5" dirty="0">
                <a:latin typeface="Verdana"/>
                <a:cs typeface="Verdana"/>
              </a:rPr>
              <a:t>as  endometriosis, adenomyosis, </a:t>
            </a:r>
            <a:r>
              <a:rPr sz="2000" spc="-10" dirty="0">
                <a:latin typeface="Verdana"/>
                <a:cs typeface="Verdana"/>
              </a:rPr>
              <a:t>pelvic </a:t>
            </a:r>
            <a:r>
              <a:rPr sz="2000" spc="-5" dirty="0">
                <a:latin typeface="Verdana"/>
                <a:cs typeface="Verdana"/>
              </a:rPr>
              <a:t>inflammatory  disease, menstruation, uterine fibroids, or benign</a:t>
            </a:r>
            <a:r>
              <a:rPr sz="2000" spc="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cysts.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4710" y="2049779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9833" y="1818639"/>
            <a:ext cx="72136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0000"/>
                </a:solidFill>
                <a:latin typeface="Verdana"/>
                <a:cs typeface="Verdana"/>
              </a:rPr>
              <a:t>CA-125 values elevated in </a:t>
            </a:r>
            <a:r>
              <a:rPr sz="2000" dirty="0">
                <a:solidFill>
                  <a:srgbClr val="000000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000000"/>
                </a:solidFill>
                <a:latin typeface="Verdana"/>
                <a:cs typeface="Verdana"/>
              </a:rPr>
              <a:t>number of gynecologic (eg,  endometrium, fallopian tube) and nongynecologic (eg,  pancreas, breast, colon, lung)</a:t>
            </a:r>
            <a:r>
              <a:rPr sz="2000" spc="2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00000"/>
                </a:solidFill>
                <a:latin typeface="Verdana"/>
                <a:cs typeface="Verdana"/>
              </a:rPr>
              <a:t>cancers.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4710" y="3027679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532130" y="1590040"/>
            <a:ext cx="8079739" cy="4455066"/>
          </a:xfrm>
          <a:prstGeom prst="rect">
            <a:avLst/>
          </a:prstGeom>
        </p:spPr>
        <p:txBody>
          <a:bodyPr vert="horz" wrap="square" lIns="0" tIns="1422400" rIns="0" bIns="0" rtlCol="0">
            <a:spAutoFit/>
          </a:bodyPr>
          <a:lstStyle/>
          <a:p>
            <a:pPr marL="67818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Marked elevations </a:t>
            </a:r>
            <a:r>
              <a:rPr sz="2400" dirty="0"/>
              <a:t>(&gt;1500 </a:t>
            </a:r>
            <a:r>
              <a:rPr sz="2400" spc="-5" dirty="0"/>
              <a:t>U/mL) are generally </a:t>
            </a:r>
            <a:r>
              <a:rPr sz="2400" spc="-10" dirty="0"/>
              <a:t>seen </a:t>
            </a:r>
            <a:r>
              <a:rPr sz="2400" spc="-5" dirty="0"/>
              <a:t>with  ovarian</a:t>
            </a:r>
            <a:r>
              <a:rPr sz="2400" dirty="0"/>
              <a:t> </a:t>
            </a:r>
            <a:r>
              <a:rPr sz="2400" spc="-5" dirty="0"/>
              <a:t>cancer.</a:t>
            </a:r>
          </a:p>
          <a:p>
            <a:pPr marL="678180" marR="196850">
              <a:lnSpc>
                <a:spcPct val="100000"/>
              </a:lnSpc>
              <a:spcBef>
                <a:spcPts val="509"/>
              </a:spcBef>
            </a:pPr>
            <a:r>
              <a:rPr sz="2400" dirty="0"/>
              <a:t>The </a:t>
            </a:r>
            <a:r>
              <a:rPr sz="2400" spc="-5" dirty="0"/>
              <a:t>ACOG and Society of Gynecologic Oncologists-  recommend gyne-onco referral for women with </a:t>
            </a:r>
            <a:r>
              <a:rPr sz="2400" dirty="0"/>
              <a:t>a </a:t>
            </a:r>
            <a:r>
              <a:rPr sz="2400" spc="-5" dirty="0"/>
              <a:t>pelvic  mass suggestive of ovarian cancer </a:t>
            </a:r>
            <a:r>
              <a:rPr sz="2400" dirty="0"/>
              <a:t>and a </a:t>
            </a:r>
            <a:r>
              <a:rPr sz="2400" spc="-5" dirty="0"/>
              <a:t>serum CA-125  value </a:t>
            </a:r>
            <a:r>
              <a:rPr sz="2400" dirty="0"/>
              <a:t>&gt;35 </a:t>
            </a:r>
            <a:r>
              <a:rPr sz="2400" spc="-5" dirty="0"/>
              <a:t>U/mL in postmenopausal women </a:t>
            </a:r>
            <a:r>
              <a:rPr sz="2400" dirty="0"/>
              <a:t>or </a:t>
            </a:r>
            <a:r>
              <a:rPr sz="2400" spc="-5" dirty="0"/>
              <a:t>&gt;200  U/mL in premenopausal</a:t>
            </a:r>
            <a:r>
              <a:rPr sz="2400" dirty="0"/>
              <a:t> </a:t>
            </a:r>
            <a:r>
              <a:rPr sz="2400" spc="-5" dirty="0"/>
              <a:t>women.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4710" y="3700779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979" marR="508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Applications in ovarian cancer  detection</a:t>
            </a:r>
            <a:endParaRPr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269" y="18884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6169" y="1860550"/>
            <a:ext cx="683450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Early detection of ovarian cancer through the  measurement of CA-125, usually in combination with  other </a:t>
            </a:r>
            <a:r>
              <a:rPr sz="2000" spc="-10" dirty="0">
                <a:latin typeface="Verdana"/>
                <a:cs typeface="Verdana"/>
              </a:rPr>
              <a:t>modalities </a:t>
            </a:r>
            <a:r>
              <a:rPr sz="2000" spc="-5" dirty="0">
                <a:latin typeface="Verdana"/>
                <a:cs typeface="Verdana"/>
              </a:rPr>
              <a:t>(eg, bimanual </a:t>
            </a:r>
            <a:r>
              <a:rPr sz="2000" spc="-10" dirty="0">
                <a:latin typeface="Verdana"/>
                <a:cs typeface="Verdana"/>
              </a:rPr>
              <a:t>pelvic </a:t>
            </a:r>
            <a:r>
              <a:rPr sz="2000" spc="-5" dirty="0">
                <a:latin typeface="Verdana"/>
                <a:cs typeface="Verdana"/>
              </a:rPr>
              <a:t>examination,  transvaginal ultrasonography), is the most promising  application of this tumor marker, permitting effective  triage of patients for primary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surgery.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6767" y="343926"/>
            <a:ext cx="796036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979" marR="508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Detection of recurrence and  progression of </a:t>
            </a:r>
            <a:r>
              <a:rPr sz="36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ovarian</a:t>
            </a:r>
            <a:r>
              <a:rPr lang="en-US" sz="36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36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cancer</a:t>
            </a:r>
            <a:endParaRPr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" y="1359059"/>
            <a:ext cx="9144000" cy="54989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2000" dirty="0">
              <a:latin typeface="Verdana"/>
              <a:cs typeface="Verdana"/>
            </a:endParaRPr>
          </a:p>
          <a:p>
            <a:pPr marL="12700" marR="45720">
              <a:lnSpc>
                <a:spcPct val="100000"/>
              </a:lnSpc>
              <a:spcBef>
                <a:spcPts val="500"/>
              </a:spcBef>
            </a:pP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rapid decrease in the CA-125 value during initial treatment  correlates with longer progression-free intervals </a:t>
            </a:r>
            <a:r>
              <a:rPr sz="2400" dirty="0">
                <a:latin typeface="Verdana"/>
                <a:cs typeface="Verdana"/>
              </a:rPr>
              <a:t>and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survival.</a:t>
            </a:r>
            <a:endParaRPr sz="2400" dirty="0">
              <a:latin typeface="Verdana"/>
              <a:cs typeface="Verdana"/>
            </a:endParaRPr>
          </a:p>
          <a:p>
            <a:pPr marL="12700" marR="368300">
              <a:lnSpc>
                <a:spcPct val="100000"/>
              </a:lnSpc>
              <a:spcBef>
                <a:spcPts val="500"/>
              </a:spcBef>
            </a:pPr>
            <a:r>
              <a:rPr lang="en-US" sz="2400" spc="-5" dirty="0">
                <a:latin typeface="Verdana"/>
                <a:cs typeface="Verdana"/>
              </a:rPr>
              <a:t>V</a:t>
            </a:r>
            <a:r>
              <a:rPr sz="2400" spc="-5" dirty="0" smtClean="0">
                <a:latin typeface="Verdana"/>
                <a:cs typeface="Verdana"/>
              </a:rPr>
              <a:t>alue </a:t>
            </a:r>
            <a:r>
              <a:rPr sz="2400" dirty="0">
                <a:latin typeface="Verdana"/>
                <a:cs typeface="Verdana"/>
              </a:rPr>
              <a:t>&lt; </a:t>
            </a:r>
            <a:r>
              <a:rPr sz="2400" spc="-5" dirty="0">
                <a:latin typeface="Verdana"/>
                <a:cs typeface="Verdana"/>
              </a:rPr>
              <a:t>15 U/mL after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standard 6-course treatment  generally correlates with </a:t>
            </a:r>
            <a:r>
              <a:rPr sz="2400" spc="-10" dirty="0">
                <a:latin typeface="Verdana"/>
                <a:cs typeface="Verdana"/>
              </a:rPr>
              <a:t>longer </a:t>
            </a:r>
            <a:r>
              <a:rPr sz="2400" spc="-5" dirty="0">
                <a:latin typeface="Verdana"/>
                <a:cs typeface="Verdana"/>
              </a:rPr>
              <a:t>progression-free intervals,  although it does not predict whether microscopic disease is  present.</a:t>
            </a:r>
            <a:endParaRPr sz="2400" dirty="0">
              <a:latin typeface="Verdana"/>
              <a:cs typeface="Verdana"/>
            </a:endParaRPr>
          </a:p>
          <a:p>
            <a:pPr marL="12700" marR="581660">
              <a:lnSpc>
                <a:spcPct val="100400"/>
              </a:lnSpc>
              <a:spcBef>
                <a:spcPts val="490"/>
              </a:spcBef>
            </a:pPr>
            <a:r>
              <a:rPr lang="en-US" sz="2400" spc="-5" dirty="0">
                <a:latin typeface="Verdana"/>
                <a:cs typeface="Verdana"/>
              </a:rPr>
              <a:t>V</a:t>
            </a:r>
            <a:r>
              <a:rPr sz="2400" spc="-5" dirty="0" smtClean="0">
                <a:latin typeface="Verdana"/>
                <a:cs typeface="Verdana"/>
              </a:rPr>
              <a:t>alue </a:t>
            </a:r>
            <a:r>
              <a:rPr sz="2400" dirty="0">
                <a:latin typeface="Verdana"/>
                <a:cs typeface="Verdana"/>
              </a:rPr>
              <a:t>&gt;35 </a:t>
            </a:r>
            <a:r>
              <a:rPr sz="2400" spc="-5" dirty="0">
                <a:latin typeface="Verdana"/>
                <a:cs typeface="Verdana"/>
              </a:rPr>
              <a:t>U/mL after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standard 6-course chemotherapy  treatment predicts the presence of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disease.</a:t>
            </a:r>
            <a:endParaRPr sz="2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2400" spc="-5" dirty="0">
                <a:latin typeface="Verdana"/>
                <a:cs typeface="Verdana"/>
              </a:rPr>
              <a:t>Disease may also progress when CA-125 </a:t>
            </a:r>
            <a:r>
              <a:rPr sz="2400" spc="-10" dirty="0">
                <a:latin typeface="Verdana"/>
                <a:cs typeface="Verdana"/>
              </a:rPr>
              <a:t>values </a:t>
            </a:r>
            <a:r>
              <a:rPr sz="2400" spc="-5" dirty="0">
                <a:latin typeface="Verdana"/>
                <a:cs typeface="Verdana"/>
              </a:rPr>
              <a:t>are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spc="-5" dirty="0" smtClean="0">
                <a:latin typeface="Verdana"/>
                <a:cs typeface="Verdana"/>
              </a:rPr>
              <a:t>stable</a:t>
            </a:r>
            <a:endParaRPr sz="2400" dirty="0">
              <a:latin typeface="Verdana"/>
              <a:cs typeface="Verdana"/>
            </a:endParaRPr>
          </a:p>
          <a:p>
            <a:pPr marL="12700" marR="942340">
              <a:lnSpc>
                <a:spcPts val="3300"/>
              </a:lnSpc>
              <a:spcBef>
                <a:spcPts val="90"/>
              </a:spcBef>
            </a:pPr>
            <a:r>
              <a:rPr sz="2400" spc="-5" dirty="0">
                <a:latin typeface="Verdana"/>
                <a:cs typeface="Verdana"/>
              </a:rPr>
              <a:t>Rising CA-125 values may precede clinical detection of  recurrent disease by at least </a:t>
            </a:r>
            <a:r>
              <a:rPr sz="2400" dirty="0">
                <a:latin typeface="Verdana"/>
                <a:cs typeface="Verdana"/>
              </a:rPr>
              <a:t>3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months.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490" y="25615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490" y="32346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8490" y="45173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490" y="5190490"/>
            <a:ext cx="18415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510" y="304800"/>
            <a:ext cx="666368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979" marR="508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Ovarian </a:t>
            </a:r>
            <a:r>
              <a:rPr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cancer </a:t>
            </a:r>
            <a:r>
              <a:rPr sz="36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screening</a:t>
            </a:r>
            <a:r>
              <a:rPr sz="3600" b="1" spc="-7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 </a:t>
            </a:r>
            <a:r>
              <a:rPr sz="36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CA-125</a:t>
            </a:r>
            <a:endParaRPr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609" y="18884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2510" y="1860550"/>
            <a:ext cx="7548245" cy="3265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4795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Currently, ovarian cancer screening is not recommended  for women with </a:t>
            </a:r>
            <a:r>
              <a:rPr sz="2000" spc="5" dirty="0">
                <a:latin typeface="Verdana"/>
                <a:cs typeface="Verdana"/>
              </a:rPr>
              <a:t>no </a:t>
            </a:r>
            <a:r>
              <a:rPr sz="2000" spc="-5" dirty="0">
                <a:latin typeface="Verdana"/>
                <a:cs typeface="Verdana"/>
              </a:rPr>
              <a:t>risk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factors.</a:t>
            </a:r>
            <a:endParaRPr sz="20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Verdana"/>
                <a:cs typeface="Verdana"/>
              </a:rPr>
              <a:t>For women at increased risk ovarian cancer screening with  CA-125 or TVS may </a:t>
            </a:r>
            <a:r>
              <a:rPr sz="2000" dirty="0">
                <a:latin typeface="Verdana"/>
                <a:cs typeface="Verdana"/>
              </a:rPr>
              <a:t>be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considered.</a:t>
            </a:r>
            <a:endParaRPr sz="2000">
              <a:latin typeface="Verdana"/>
              <a:cs typeface="Verdana"/>
            </a:endParaRPr>
          </a:p>
          <a:p>
            <a:pPr marL="12700" marR="1714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Verdana"/>
                <a:cs typeface="Verdana"/>
              </a:rPr>
              <a:t>Women at high risk </a:t>
            </a:r>
            <a:r>
              <a:rPr sz="2000" dirty="0">
                <a:latin typeface="Verdana"/>
                <a:cs typeface="Verdana"/>
              </a:rPr>
              <a:t>such </a:t>
            </a:r>
            <a:r>
              <a:rPr sz="2000" spc="-5" dirty="0">
                <a:latin typeface="Verdana"/>
                <a:cs typeface="Verdana"/>
              </a:rPr>
              <a:t>as those with mutations in  ovarian cancer susceptibility genes, should </a:t>
            </a:r>
            <a:r>
              <a:rPr sz="2000" dirty="0">
                <a:latin typeface="Verdana"/>
                <a:cs typeface="Verdana"/>
              </a:rPr>
              <a:t>be </a:t>
            </a:r>
            <a:r>
              <a:rPr sz="2000" spc="-5" dirty="0">
                <a:latin typeface="Verdana"/>
                <a:cs typeface="Verdana"/>
              </a:rPr>
              <a:t>screened </a:t>
            </a:r>
            <a:r>
              <a:rPr sz="2000" dirty="0">
                <a:latin typeface="Verdana"/>
                <a:cs typeface="Verdana"/>
              </a:rPr>
              <a:t>by  a </a:t>
            </a:r>
            <a:r>
              <a:rPr sz="2000" spc="-5" dirty="0">
                <a:latin typeface="Verdana"/>
                <a:cs typeface="Verdana"/>
              </a:rPr>
              <a:t>combination of TVS and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CA-125.</a:t>
            </a:r>
            <a:endParaRPr sz="2000">
              <a:latin typeface="Verdana"/>
              <a:cs typeface="Verdana"/>
            </a:endParaRPr>
          </a:p>
          <a:p>
            <a:pPr marL="12700" marR="45085">
              <a:lnSpc>
                <a:spcPct val="100200"/>
              </a:lnSpc>
              <a:spcBef>
                <a:spcPts val="495"/>
              </a:spcBef>
            </a:pPr>
            <a:r>
              <a:rPr sz="2000" spc="-10" dirty="0">
                <a:latin typeface="Verdana"/>
                <a:cs typeface="Verdana"/>
              </a:rPr>
              <a:t>limitation </a:t>
            </a:r>
            <a:r>
              <a:rPr sz="2000" spc="-5" dirty="0">
                <a:latin typeface="Verdana"/>
                <a:cs typeface="Verdana"/>
              </a:rPr>
              <a:t>of CA-125 screening is </a:t>
            </a:r>
            <a:r>
              <a:rPr sz="2000" dirty="0">
                <a:latin typeface="Verdana"/>
                <a:cs typeface="Verdana"/>
              </a:rPr>
              <a:t>that </a:t>
            </a:r>
            <a:r>
              <a:rPr sz="2000" spc="-5" dirty="0">
                <a:latin typeface="Verdana"/>
                <a:cs typeface="Verdana"/>
              </a:rPr>
              <a:t>serum </a:t>
            </a:r>
            <a:r>
              <a:rPr sz="2000" spc="-10" dirty="0">
                <a:latin typeface="Verdana"/>
                <a:cs typeface="Verdana"/>
              </a:rPr>
              <a:t>levels </a:t>
            </a:r>
            <a:r>
              <a:rPr sz="2000" spc="-5" dirty="0">
                <a:latin typeface="Verdana"/>
                <a:cs typeface="Verdana"/>
              </a:rPr>
              <a:t>are  elevated in only approximately 50% of patients with stage  </a:t>
            </a:r>
            <a:r>
              <a:rPr sz="2000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disease.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609" y="25615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9609" y="32346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9609" y="42125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9334" y="656022"/>
            <a:ext cx="693293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</a:t>
            </a:r>
            <a:r>
              <a:rPr sz="36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36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36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umor</a:t>
            </a:r>
            <a:r>
              <a:rPr lang="en-US" sz="36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arker</a:t>
            </a:r>
            <a:r>
              <a:rPr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600" y="1676400"/>
            <a:ext cx="83820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6680" algn="just">
              <a:lnSpc>
                <a:spcPct val="100000"/>
              </a:lnSpc>
              <a:spcBef>
                <a:spcPts val="100"/>
              </a:spcBef>
              <a:tabLst>
                <a:tab pos="506095" algn="l"/>
                <a:tab pos="1606550" algn="l"/>
                <a:tab pos="2884805" algn="l"/>
                <a:tab pos="3302635" algn="l"/>
                <a:tab pos="3664585" algn="l"/>
                <a:tab pos="5376545" algn="l"/>
                <a:tab pos="6708775" algn="l"/>
                <a:tab pos="7162800" algn="l"/>
              </a:tabLst>
            </a:pPr>
            <a:r>
              <a:rPr lang="en-US" sz="2400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	t</a:t>
            </a:r>
            <a:r>
              <a:rPr sz="2400" spc="-5" dirty="0">
                <a:latin typeface="Verdana"/>
                <a:cs typeface="Verdana"/>
              </a:rPr>
              <a:t>u</a:t>
            </a:r>
            <a:r>
              <a:rPr sz="2400" dirty="0">
                <a:latin typeface="Verdana"/>
                <a:cs typeface="Verdana"/>
              </a:rPr>
              <a:t>m</a:t>
            </a:r>
            <a:r>
              <a:rPr sz="2400" spc="-10" dirty="0">
                <a:latin typeface="Verdana"/>
                <a:cs typeface="Verdana"/>
              </a:rPr>
              <a:t>o</a:t>
            </a:r>
            <a:r>
              <a:rPr sz="2400" dirty="0">
                <a:latin typeface="Verdana"/>
                <a:cs typeface="Verdana"/>
              </a:rPr>
              <a:t>r	</a:t>
            </a:r>
            <a:r>
              <a:rPr sz="2400" spc="10" dirty="0">
                <a:latin typeface="Verdana"/>
                <a:cs typeface="Verdana"/>
              </a:rPr>
              <a:t>m</a:t>
            </a:r>
            <a:r>
              <a:rPr sz="2400" spc="-5" dirty="0">
                <a:latin typeface="Verdana"/>
                <a:cs typeface="Verdana"/>
              </a:rPr>
              <a:t>ar</a:t>
            </a:r>
            <a:r>
              <a:rPr sz="2400" spc="-15" dirty="0">
                <a:latin typeface="Verdana"/>
                <a:cs typeface="Verdana"/>
              </a:rPr>
              <a:t>k</a:t>
            </a:r>
            <a:r>
              <a:rPr sz="2400" spc="-5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r	</a:t>
            </a:r>
            <a:r>
              <a:rPr sz="2400" spc="-10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s	a	</a:t>
            </a:r>
            <a:r>
              <a:rPr lang="en-US" sz="2400" dirty="0" smtClean="0">
                <a:latin typeface="Verdana"/>
                <a:cs typeface="Verdana"/>
              </a:rPr>
              <a:t>biochemical </a:t>
            </a:r>
            <a:r>
              <a:rPr sz="2400" spc="-5" dirty="0" smtClean="0">
                <a:latin typeface="Verdana"/>
                <a:cs typeface="Verdana"/>
              </a:rPr>
              <a:t>su</a:t>
            </a:r>
            <a:r>
              <a:rPr sz="2400" dirty="0" smtClean="0">
                <a:latin typeface="Verdana"/>
                <a:cs typeface="Verdana"/>
              </a:rPr>
              <a:t>b</a:t>
            </a:r>
            <a:r>
              <a:rPr sz="2400" spc="-5" dirty="0" smtClean="0">
                <a:latin typeface="Verdana"/>
                <a:cs typeface="Verdana"/>
              </a:rPr>
              <a:t>s</a:t>
            </a:r>
            <a:r>
              <a:rPr sz="2400" spc="-10" dirty="0" smtClean="0">
                <a:latin typeface="Verdana"/>
                <a:cs typeface="Verdana"/>
              </a:rPr>
              <a:t>t</a:t>
            </a:r>
            <a:r>
              <a:rPr sz="2400" spc="-5" dirty="0" smtClean="0">
                <a:latin typeface="Verdana"/>
                <a:cs typeface="Verdana"/>
              </a:rPr>
              <a:t>a</a:t>
            </a:r>
            <a:r>
              <a:rPr sz="2400" spc="10" dirty="0" smtClean="0">
                <a:latin typeface="Verdana"/>
                <a:cs typeface="Verdana"/>
              </a:rPr>
              <a:t>n</a:t>
            </a:r>
            <a:r>
              <a:rPr sz="2400" spc="-5" dirty="0" smtClean="0">
                <a:latin typeface="Verdana"/>
                <a:cs typeface="Verdana"/>
              </a:rPr>
              <a:t>c</a:t>
            </a:r>
            <a:r>
              <a:rPr sz="2400" dirty="0" smtClean="0">
                <a:latin typeface="Verdana"/>
                <a:cs typeface="Verdana"/>
              </a:rPr>
              <a:t>e</a:t>
            </a:r>
            <a:r>
              <a:rPr lang="en-US" sz="2400" dirty="0" smtClean="0">
                <a:latin typeface="Verdana"/>
                <a:cs typeface="Verdana"/>
              </a:rPr>
              <a:t> </a:t>
            </a:r>
            <a:r>
              <a:rPr sz="2400" dirty="0" smtClean="0">
                <a:latin typeface="Verdana"/>
                <a:cs typeface="Verdana"/>
              </a:rPr>
              <a:t>p</a:t>
            </a:r>
            <a:r>
              <a:rPr sz="2400" spc="-5" dirty="0" smtClean="0">
                <a:latin typeface="Verdana"/>
                <a:cs typeface="Verdana"/>
              </a:rPr>
              <a:t>re</a:t>
            </a:r>
            <a:r>
              <a:rPr sz="2400" spc="-10" dirty="0" smtClean="0">
                <a:latin typeface="Verdana"/>
                <a:cs typeface="Verdana"/>
              </a:rPr>
              <a:t>s</a:t>
            </a:r>
            <a:r>
              <a:rPr sz="2400" spc="-5" dirty="0" smtClean="0">
                <a:latin typeface="Verdana"/>
                <a:cs typeface="Verdana"/>
              </a:rPr>
              <a:t>e</a:t>
            </a:r>
            <a:r>
              <a:rPr sz="2400" spc="10" dirty="0" smtClean="0">
                <a:latin typeface="Verdana"/>
                <a:cs typeface="Verdana"/>
              </a:rPr>
              <a:t>n</a:t>
            </a:r>
            <a:r>
              <a:rPr sz="2400" dirty="0" smtClean="0">
                <a:latin typeface="Verdana"/>
                <a:cs typeface="Verdana"/>
              </a:rPr>
              <a:t>t</a:t>
            </a:r>
            <a:r>
              <a:rPr lang="en-US" sz="2400" dirty="0" smtClean="0">
                <a:latin typeface="Verdana"/>
                <a:cs typeface="Verdana"/>
              </a:rPr>
              <a:t> </a:t>
            </a:r>
            <a:r>
              <a:rPr sz="2400" spc="-10" dirty="0" smtClean="0">
                <a:latin typeface="Verdana"/>
                <a:cs typeface="Verdana"/>
              </a:rPr>
              <a:t>i</a:t>
            </a:r>
            <a:r>
              <a:rPr sz="2400" dirty="0" smtClean="0">
                <a:latin typeface="Verdana"/>
                <a:cs typeface="Verdana"/>
              </a:rPr>
              <a:t>n</a:t>
            </a:r>
            <a:r>
              <a:rPr lang="en-US" sz="2400" dirty="0" smtClean="0">
                <a:latin typeface="Verdana"/>
                <a:cs typeface="Verdana"/>
              </a:rPr>
              <a:t> </a:t>
            </a:r>
            <a:r>
              <a:rPr sz="2400" spc="-10" dirty="0" smtClean="0">
                <a:latin typeface="Verdana"/>
                <a:cs typeface="Verdana"/>
              </a:rPr>
              <a:t>o</a:t>
            </a:r>
            <a:r>
              <a:rPr sz="2400" dirty="0" smtClean="0">
                <a:latin typeface="Verdana"/>
                <a:cs typeface="Verdana"/>
              </a:rPr>
              <a:t>r</a:t>
            </a:r>
            <a:r>
              <a:rPr lang="en-US" sz="2400" dirty="0" smtClean="0">
                <a:latin typeface="Verdana"/>
                <a:cs typeface="Verdana"/>
              </a:rPr>
              <a:t> </a:t>
            </a:r>
            <a:r>
              <a:rPr sz="2400" spc="-5" dirty="0" smtClean="0">
                <a:latin typeface="Verdana"/>
                <a:cs typeface="Verdana"/>
              </a:rPr>
              <a:t>produced </a:t>
            </a:r>
            <a:r>
              <a:rPr sz="2400" dirty="0">
                <a:latin typeface="Verdana"/>
                <a:cs typeface="Verdana"/>
              </a:rPr>
              <a:t>by a </a:t>
            </a:r>
            <a:r>
              <a:rPr sz="2400" spc="-5" dirty="0">
                <a:latin typeface="Verdana"/>
                <a:cs typeface="Verdana"/>
              </a:rPr>
              <a:t>tumor (benign </a:t>
            </a:r>
            <a:r>
              <a:rPr sz="2400" dirty="0">
                <a:latin typeface="Verdana"/>
                <a:cs typeface="Verdana"/>
              </a:rPr>
              <a:t>or</a:t>
            </a:r>
            <a:r>
              <a:rPr sz="2400" spc="-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malignant)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0" y="2768178"/>
            <a:ext cx="8991600" cy="19364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7365" marR="45085" indent="-342900" algn="just">
              <a:lnSpc>
                <a:spcPct val="100000"/>
              </a:lnSpc>
              <a:spcBef>
                <a:spcPts val="100"/>
              </a:spcBef>
            </a:pPr>
            <a:r>
              <a:rPr lang="en-US" sz="2475" spc="705" baseline="15151" dirty="0" smtClean="0">
                <a:solidFill>
                  <a:srgbClr val="006666"/>
                </a:solidFill>
                <a:latin typeface="Times New Roman"/>
                <a:cs typeface="Times New Roman"/>
              </a:rPr>
              <a:t>   </a:t>
            </a:r>
            <a:r>
              <a:rPr lang="en-US" sz="2400" spc="-5" dirty="0">
                <a:latin typeface="Verdana"/>
                <a:cs typeface="Verdana"/>
              </a:rPr>
              <a:t>O</a:t>
            </a:r>
            <a:r>
              <a:rPr sz="2400" spc="-5" dirty="0" smtClean="0">
                <a:latin typeface="Verdana"/>
                <a:cs typeface="Verdana"/>
              </a:rPr>
              <a:t>r </a:t>
            </a:r>
            <a:r>
              <a:rPr sz="2400" dirty="0">
                <a:latin typeface="Verdana"/>
                <a:cs typeface="Verdana"/>
              </a:rPr>
              <a:t>by </a:t>
            </a:r>
            <a:r>
              <a:rPr sz="2400" spc="-5" dirty="0" smtClean="0">
                <a:latin typeface="Verdana"/>
                <a:cs typeface="Verdana"/>
              </a:rPr>
              <a:t>the</a:t>
            </a:r>
            <a:r>
              <a:rPr lang="en-US" sz="2400" spc="-5" dirty="0" smtClean="0">
                <a:latin typeface="Verdana"/>
                <a:cs typeface="Verdana"/>
              </a:rPr>
              <a:t> </a:t>
            </a:r>
            <a:r>
              <a:rPr sz="2400" spc="-5" dirty="0" smtClean="0">
                <a:latin typeface="Verdana"/>
                <a:cs typeface="Verdana"/>
              </a:rPr>
              <a:t>host </a:t>
            </a:r>
            <a:r>
              <a:rPr sz="2400" spc="-5" dirty="0">
                <a:latin typeface="Verdana"/>
                <a:cs typeface="Verdana"/>
              </a:rPr>
              <a:t>in response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5" dirty="0">
                <a:latin typeface="Verdana"/>
                <a:cs typeface="Verdana"/>
              </a:rPr>
              <a:t>the  tumor’s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lang="en-US" sz="2400" spc="-15" dirty="0" smtClean="0">
                <a:latin typeface="Verdana"/>
                <a:cs typeface="Verdana"/>
              </a:rPr>
              <a:t>                 </a:t>
            </a:r>
            <a:r>
              <a:rPr sz="2400" spc="-5" dirty="0" smtClean="0">
                <a:latin typeface="Verdana"/>
                <a:cs typeface="Verdana"/>
              </a:rPr>
              <a:t>presence</a:t>
            </a:r>
            <a:r>
              <a:rPr sz="2475" spc="705" baseline="15151" dirty="0" smtClean="0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Verdana"/>
                <a:cs typeface="Verdana"/>
              </a:rPr>
              <a:t>that </a:t>
            </a:r>
            <a:r>
              <a:rPr sz="2400" spc="-5" dirty="0">
                <a:latin typeface="Verdana"/>
                <a:cs typeface="Verdana"/>
              </a:rPr>
              <a:t>can </a:t>
            </a:r>
            <a:r>
              <a:rPr sz="2400" dirty="0">
                <a:latin typeface="Verdana"/>
                <a:cs typeface="Verdana"/>
              </a:rPr>
              <a:t>be </a:t>
            </a:r>
            <a:r>
              <a:rPr sz="2400" spc="-5" dirty="0">
                <a:latin typeface="Verdana"/>
                <a:cs typeface="Verdana"/>
              </a:rPr>
              <a:t>used to differentiate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tumor from  normal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tissue</a:t>
            </a:r>
            <a:endParaRPr sz="2400" dirty="0">
              <a:latin typeface="Verdana"/>
              <a:cs typeface="Verdana"/>
            </a:endParaRPr>
          </a:p>
          <a:p>
            <a:pPr marL="507365" marR="43815" indent="-342900" algn="just">
              <a:lnSpc>
                <a:spcPct val="100000"/>
              </a:lnSpc>
              <a:spcBef>
                <a:spcPts val="590"/>
              </a:spcBef>
            </a:pPr>
            <a:r>
              <a:rPr lang="en-US" sz="2475" spc="705" baseline="15151" dirty="0" smtClean="0">
                <a:solidFill>
                  <a:srgbClr val="006666"/>
                </a:solidFill>
                <a:latin typeface="Times New Roman"/>
                <a:cs typeface="Times New Roman"/>
              </a:rPr>
              <a:t>  </a:t>
            </a:r>
            <a:r>
              <a:rPr sz="2475" spc="705" baseline="15151" dirty="0" smtClean="0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lang="en-US" sz="2400" spc="-5" dirty="0">
                <a:latin typeface="Verdana"/>
                <a:cs typeface="Verdana"/>
              </a:rPr>
              <a:t>I</a:t>
            </a:r>
            <a:r>
              <a:rPr lang="en-US" sz="2400" spc="-5" dirty="0" smtClean="0">
                <a:latin typeface="Verdana"/>
                <a:cs typeface="Verdana"/>
              </a:rPr>
              <a:t>t </a:t>
            </a:r>
            <a:r>
              <a:rPr lang="en-US" sz="2400" spc="-5" dirty="0" smtClean="0">
                <a:latin typeface="Verdana"/>
                <a:cs typeface="Verdana"/>
              </a:rPr>
              <a:t>can</a:t>
            </a:r>
            <a:r>
              <a:rPr sz="2400" dirty="0" smtClean="0">
                <a:latin typeface="Verdana"/>
                <a:cs typeface="Verdana"/>
              </a:rPr>
              <a:t> </a:t>
            </a:r>
            <a:r>
              <a:rPr lang="en-US" sz="2400" spc="-5" dirty="0" smtClean="0">
                <a:latin typeface="Verdana"/>
                <a:cs typeface="Verdana"/>
              </a:rPr>
              <a:t>be detected </a:t>
            </a:r>
            <a:r>
              <a:rPr sz="2400" spc="-10" dirty="0" smtClean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the blood or </a:t>
            </a:r>
            <a:r>
              <a:rPr lang="en-US" sz="2400" spc="-5" dirty="0" smtClean="0">
                <a:latin typeface="Verdana"/>
                <a:cs typeface="Verdana"/>
              </a:rPr>
              <a:t>body </a:t>
            </a:r>
            <a:r>
              <a:rPr sz="2400" spc="-10" dirty="0" smtClean="0">
                <a:latin typeface="Verdana"/>
                <a:cs typeface="Verdana"/>
              </a:rPr>
              <a:t>secretions </a:t>
            </a:r>
            <a:r>
              <a:rPr lang="en-US" sz="2400" dirty="0" smtClean="0">
                <a:latin typeface="Verdana"/>
                <a:cs typeface="Verdana"/>
              </a:rPr>
              <a:t>or </a:t>
            </a:r>
            <a:r>
              <a:rPr sz="2400" spc="-5" dirty="0" smtClean="0">
                <a:latin typeface="Verdana"/>
                <a:cs typeface="Verdana"/>
              </a:rPr>
              <a:t>on </a:t>
            </a:r>
            <a:r>
              <a:rPr sz="2400" spc="-5" dirty="0">
                <a:latin typeface="Verdana"/>
                <a:cs typeface="Verdana"/>
              </a:rPr>
              <a:t>the surface of cancer</a:t>
            </a:r>
            <a:r>
              <a:rPr sz="2400" spc="-4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cells.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838200"/>
            <a:ext cx="8153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/>
              <a:t>Beta Human Chorionic</a:t>
            </a:r>
            <a:r>
              <a:rPr sz="3600" b="1" spc="-55" dirty="0"/>
              <a:t> </a:t>
            </a:r>
            <a:r>
              <a:rPr sz="3600" b="1" spc="-5" dirty="0"/>
              <a:t>Gonadotropin</a:t>
            </a:r>
            <a:endParaRPr sz="36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609600" y="1752600"/>
            <a:ext cx="8382000" cy="4527906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Verdana"/>
                <a:cs typeface="Verdana"/>
              </a:rPr>
              <a:t>Structure</a:t>
            </a:r>
            <a:endParaRPr sz="2000" b="1" dirty="0">
              <a:latin typeface="Verdana"/>
              <a:cs typeface="Verdana"/>
            </a:endParaRPr>
          </a:p>
          <a:p>
            <a:pPr marL="38100" marR="146685">
              <a:lnSpc>
                <a:spcPct val="100000"/>
              </a:lnSpc>
              <a:spcBef>
                <a:spcPts val="500"/>
              </a:spcBef>
            </a:pPr>
            <a:r>
              <a:rPr sz="2100" spc="142" baseline="15873" dirty="0" smtClean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lang="en-US" sz="2100" spc="142" baseline="15873" dirty="0" smtClean="0">
                <a:solidFill>
                  <a:srgbClr val="006666"/>
                </a:solidFill>
                <a:latin typeface="Symbol"/>
                <a:cs typeface="Symbol"/>
              </a:rPr>
              <a:t> </a:t>
            </a:r>
            <a:r>
              <a:rPr sz="2000" spc="95" dirty="0" err="1" smtClean="0">
                <a:latin typeface="Verdana"/>
                <a:cs typeface="Verdana"/>
              </a:rPr>
              <a:t>hCG</a:t>
            </a:r>
            <a:r>
              <a:rPr sz="2000" spc="95" dirty="0" smtClean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is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heterodimer composed of </a:t>
            </a:r>
            <a:r>
              <a:rPr sz="2000" dirty="0">
                <a:latin typeface="Verdana"/>
                <a:cs typeface="Verdana"/>
              </a:rPr>
              <a:t>2 </a:t>
            </a:r>
            <a:r>
              <a:rPr sz="2000" spc="-5" dirty="0">
                <a:latin typeface="Verdana"/>
                <a:cs typeface="Verdana"/>
              </a:rPr>
              <a:t>glycosolated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sub-  </a:t>
            </a:r>
            <a:r>
              <a:rPr sz="2000" spc="-5" dirty="0">
                <a:latin typeface="Verdana"/>
                <a:cs typeface="Verdana"/>
              </a:rPr>
              <a:t>units (alpha and beta chains) non-covalently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bonded</a:t>
            </a:r>
            <a:endParaRPr sz="2000" dirty="0">
              <a:latin typeface="Verdana"/>
              <a:cs typeface="Verdana"/>
            </a:endParaRPr>
          </a:p>
          <a:p>
            <a:pPr marL="38100" marR="48895">
              <a:lnSpc>
                <a:spcPct val="120800"/>
              </a:lnSpc>
            </a:pPr>
            <a:r>
              <a:rPr sz="2100" spc="284" baseline="15873" dirty="0" smtClean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lang="en-US" sz="2100" spc="284" baseline="15873" dirty="0" smtClean="0">
                <a:solidFill>
                  <a:srgbClr val="006666"/>
                </a:solidFill>
                <a:latin typeface="Symbol"/>
                <a:cs typeface="Symbol"/>
              </a:rPr>
              <a:t> </a:t>
            </a:r>
            <a:r>
              <a:rPr lang="en-US" sz="2000" spc="190" dirty="0">
                <a:latin typeface="Verdana"/>
                <a:cs typeface="Verdana"/>
              </a:rPr>
              <a:t>A</a:t>
            </a:r>
            <a:r>
              <a:rPr sz="2000" spc="190" dirty="0" smtClean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distinctive 24 amino acid carboxy-terminal</a:t>
            </a:r>
            <a:r>
              <a:rPr sz="2000" spc="-20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extension.  Forms in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serum</a:t>
            </a:r>
            <a:endParaRPr sz="2000" dirty="0">
              <a:latin typeface="Verdana"/>
              <a:cs typeface="Verdana"/>
            </a:endParaRPr>
          </a:p>
          <a:p>
            <a:pPr marL="38100" marR="30480">
              <a:lnSpc>
                <a:spcPct val="100000"/>
              </a:lnSpc>
              <a:spcBef>
                <a:spcPts val="500"/>
              </a:spcBef>
            </a:pPr>
            <a:r>
              <a:rPr sz="2100" spc="142" baseline="15873" dirty="0" smtClean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lang="en-US" sz="2100" spc="142" baseline="15873" dirty="0" smtClean="0">
                <a:solidFill>
                  <a:srgbClr val="006666"/>
                </a:solidFill>
                <a:latin typeface="Symbol"/>
                <a:cs typeface="Symbol"/>
              </a:rPr>
              <a:t> </a:t>
            </a:r>
            <a:r>
              <a:rPr sz="2000" spc="95" dirty="0" err="1" smtClean="0">
                <a:latin typeface="Verdana"/>
                <a:cs typeface="Verdana"/>
              </a:rPr>
              <a:t>hCG</a:t>
            </a:r>
            <a:r>
              <a:rPr sz="2000" spc="95" dirty="0" smtClean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can exist in multiple forms including the intact </a:t>
            </a:r>
            <a:r>
              <a:rPr sz="2000" dirty="0">
                <a:latin typeface="Verdana"/>
                <a:cs typeface="Verdana"/>
              </a:rPr>
              <a:t>2-  </a:t>
            </a:r>
            <a:r>
              <a:rPr sz="2000" spc="-5" dirty="0">
                <a:latin typeface="Verdana"/>
                <a:cs typeface="Verdana"/>
              </a:rPr>
              <a:t>chain peptide, free alpha and beta chains, as well as  various degradation products </a:t>
            </a:r>
            <a:r>
              <a:rPr sz="2000" dirty="0">
                <a:latin typeface="Verdana"/>
                <a:cs typeface="Verdana"/>
              </a:rPr>
              <a:t>(e.g., </a:t>
            </a:r>
            <a:r>
              <a:rPr sz="2000" spc="-5" dirty="0">
                <a:latin typeface="Verdana"/>
                <a:cs typeface="Verdana"/>
              </a:rPr>
              <a:t>beta core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fragment).</a:t>
            </a:r>
            <a:endParaRPr sz="2000" dirty="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Verdana"/>
                <a:cs typeface="Verdana"/>
              </a:rPr>
              <a:t>Physiological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function</a:t>
            </a:r>
            <a:endParaRPr sz="2000" dirty="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500"/>
              </a:spcBef>
            </a:pPr>
            <a:r>
              <a:rPr sz="2100" spc="60" baseline="15873" dirty="0" smtClean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lang="en-US" sz="2100" spc="60" baseline="15873" dirty="0" smtClean="0">
                <a:solidFill>
                  <a:srgbClr val="006666"/>
                </a:solidFill>
                <a:latin typeface="Symbol"/>
                <a:cs typeface="Symbol"/>
              </a:rPr>
              <a:t> </a:t>
            </a:r>
            <a:r>
              <a:rPr sz="2000" spc="40" dirty="0" smtClean="0">
                <a:latin typeface="Verdana"/>
                <a:cs typeface="Verdana"/>
              </a:rPr>
              <a:t>Produced </a:t>
            </a:r>
            <a:r>
              <a:rPr sz="2000" dirty="0">
                <a:latin typeface="Verdana"/>
                <a:cs typeface="Verdana"/>
              </a:rPr>
              <a:t>by </a:t>
            </a:r>
            <a:r>
              <a:rPr sz="2000" spc="-5" dirty="0">
                <a:latin typeface="Verdana"/>
                <a:cs typeface="Verdana"/>
              </a:rPr>
              <a:t>syncytiotrophoblast </a:t>
            </a:r>
            <a:r>
              <a:rPr sz="2000" dirty="0">
                <a:latin typeface="Verdana"/>
                <a:cs typeface="Verdana"/>
              </a:rPr>
              <a:t>of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placenta</a:t>
            </a:r>
            <a:endParaRPr sz="2000" dirty="0">
              <a:latin typeface="Verdana"/>
              <a:cs typeface="Verdana"/>
            </a:endParaRPr>
          </a:p>
          <a:p>
            <a:pPr marL="38100" marR="152400">
              <a:lnSpc>
                <a:spcPct val="100000"/>
              </a:lnSpc>
              <a:spcBef>
                <a:spcPts val="500"/>
              </a:spcBef>
            </a:pPr>
            <a:r>
              <a:rPr sz="2100" spc="187" baseline="15873" dirty="0" smtClean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lang="en-US" sz="2100" spc="187" baseline="15873" dirty="0" smtClean="0">
                <a:solidFill>
                  <a:srgbClr val="006666"/>
                </a:solidFill>
                <a:latin typeface="Symbol"/>
                <a:cs typeface="Symbol"/>
              </a:rPr>
              <a:t> </a:t>
            </a:r>
            <a:r>
              <a:rPr sz="2000" spc="125" dirty="0" smtClean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maintain progesterone production </a:t>
            </a:r>
            <a:r>
              <a:rPr sz="2000" dirty="0">
                <a:latin typeface="Verdana"/>
                <a:cs typeface="Verdana"/>
              </a:rPr>
              <a:t>by </a:t>
            </a:r>
            <a:r>
              <a:rPr sz="2000" spc="-5" dirty="0">
                <a:latin typeface="Verdana"/>
                <a:cs typeface="Verdana"/>
              </a:rPr>
              <a:t>the corpus  luteum during </a:t>
            </a:r>
            <a:r>
              <a:rPr sz="2000" spc="-10" dirty="0">
                <a:latin typeface="Verdana"/>
                <a:cs typeface="Verdana"/>
              </a:rPr>
              <a:t>early </a:t>
            </a:r>
            <a:r>
              <a:rPr sz="2000" spc="-5" dirty="0">
                <a:latin typeface="Verdana"/>
                <a:cs typeface="Verdana"/>
              </a:rPr>
              <a:t>pregnancy. </a:t>
            </a:r>
            <a:r>
              <a:rPr sz="2000" dirty="0">
                <a:latin typeface="Verdana"/>
                <a:cs typeface="Verdana"/>
              </a:rPr>
              <a:t>hCG </a:t>
            </a:r>
            <a:r>
              <a:rPr sz="2000" spc="-5" dirty="0">
                <a:latin typeface="Verdana"/>
                <a:cs typeface="Verdana"/>
              </a:rPr>
              <a:t>can </a:t>
            </a:r>
            <a:r>
              <a:rPr sz="2000" dirty="0">
                <a:latin typeface="Verdana"/>
                <a:cs typeface="Verdana"/>
              </a:rPr>
              <a:t>be </a:t>
            </a:r>
            <a:r>
              <a:rPr sz="2000" spc="-5" dirty="0">
                <a:latin typeface="Verdana"/>
                <a:cs typeface="Verdana"/>
              </a:rPr>
              <a:t>detected as  early as one week after</a:t>
            </a:r>
            <a:r>
              <a:rPr sz="2000" spc="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conception.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389" y="2194559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762000"/>
            <a:ext cx="491871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000" b="1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295400"/>
            <a:ext cx="8458200" cy="63325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  <a:buAutoNum type="alphaLcPeriod"/>
              <a:tabLst>
                <a:tab pos="347980" algn="l"/>
              </a:tabLst>
            </a:pPr>
            <a:endParaRPr lang="en-US" sz="2000" spc="-10" dirty="0" smtClean="0">
              <a:latin typeface="Verdana"/>
              <a:cs typeface="Verdana"/>
            </a:endParaRPr>
          </a:p>
          <a:p>
            <a:pPr marL="355600" marR="5080" indent="-342900">
              <a:spcBef>
                <a:spcPts val="100"/>
              </a:spcBef>
              <a:buAutoNum type="alphaLcPeriod"/>
              <a:tabLst>
                <a:tab pos="347980" algn="l"/>
              </a:tabLst>
            </a:pPr>
            <a:r>
              <a:rPr lang="en-US" sz="2000" b="1" spc="-5" dirty="0">
                <a:solidFill>
                  <a:srgbClr val="000000"/>
                </a:solidFill>
                <a:latin typeface="Verdana"/>
                <a:cs typeface="Verdana"/>
              </a:rPr>
              <a:t>Malignancies with </a:t>
            </a:r>
            <a:r>
              <a:rPr lang="en-US" sz="2000" b="1" spc="-10" dirty="0">
                <a:solidFill>
                  <a:srgbClr val="000000"/>
                </a:solidFill>
                <a:latin typeface="Verdana"/>
                <a:cs typeface="Verdana"/>
              </a:rPr>
              <a:t>elevated</a:t>
            </a:r>
            <a:r>
              <a:rPr lang="en-US" sz="2000" b="1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000" b="1" spc="-10" dirty="0">
                <a:solidFill>
                  <a:srgbClr val="000000"/>
                </a:solidFill>
                <a:latin typeface="Verdana"/>
                <a:cs typeface="Verdana"/>
              </a:rPr>
              <a:t>levels of beta </a:t>
            </a:r>
            <a:r>
              <a:rPr lang="en-US" sz="2000" b="1" spc="-10" dirty="0" err="1">
                <a:solidFill>
                  <a:srgbClr val="000000"/>
                </a:solidFill>
                <a:latin typeface="Verdana"/>
                <a:cs typeface="Verdana"/>
              </a:rPr>
              <a:t>hCG</a:t>
            </a:r>
            <a:r>
              <a:rPr lang="en-US" sz="2000" b="1" spc="-1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000" b="1" spc="-10" dirty="0" smtClean="0">
                <a:solidFill>
                  <a:srgbClr val="000000"/>
                </a:solidFill>
                <a:latin typeface="Verdana"/>
                <a:cs typeface="Verdana"/>
              </a:rPr>
              <a:t>:</a:t>
            </a:r>
          </a:p>
          <a:p>
            <a:pPr marL="355600" marR="5080" indent="-342900">
              <a:spcBef>
                <a:spcPts val="100"/>
              </a:spcBef>
              <a:buAutoNum type="alphaLcPeriod"/>
              <a:tabLst>
                <a:tab pos="347980" algn="l"/>
              </a:tabLst>
            </a:pPr>
            <a:endParaRPr lang="en-US" sz="2000" spc="-10" dirty="0" smtClean="0">
              <a:latin typeface="Verdana"/>
              <a:cs typeface="Verdana"/>
            </a:endParaRPr>
          </a:p>
          <a:p>
            <a:pPr marL="355600" marR="5080" indent="-342900">
              <a:spcBef>
                <a:spcPts val="100"/>
              </a:spcBef>
              <a:buAutoNum type="alphaLcPeriod"/>
              <a:tabLst>
                <a:tab pos="347980" algn="l"/>
              </a:tabLst>
            </a:pPr>
            <a:r>
              <a:rPr sz="2000" spc="-10" dirty="0" smtClean="0">
                <a:latin typeface="Verdana"/>
                <a:cs typeface="Verdana"/>
              </a:rPr>
              <a:t>Virtually </a:t>
            </a:r>
            <a:r>
              <a:rPr sz="2000" spc="-5" dirty="0">
                <a:latin typeface="Verdana"/>
                <a:cs typeface="Verdana"/>
              </a:rPr>
              <a:t>all patients with gestational trophoblastic disease  (GTD) (i.e., complete and partial </a:t>
            </a:r>
            <a:r>
              <a:rPr sz="2000" spc="-10" dirty="0">
                <a:latin typeface="Verdana"/>
                <a:cs typeface="Verdana"/>
              </a:rPr>
              <a:t>molar </a:t>
            </a:r>
            <a:r>
              <a:rPr sz="2000" spc="-5" dirty="0">
                <a:latin typeface="Verdana"/>
                <a:cs typeface="Verdana"/>
              </a:rPr>
              <a:t>pregnancy,  choriocarcinoma </a:t>
            </a:r>
            <a:r>
              <a:rPr sz="2000" dirty="0">
                <a:latin typeface="Verdana"/>
                <a:cs typeface="Verdana"/>
              </a:rPr>
              <a:t>and </a:t>
            </a:r>
            <a:r>
              <a:rPr sz="2000" spc="-5" dirty="0">
                <a:latin typeface="Verdana"/>
                <a:cs typeface="Verdana"/>
              </a:rPr>
              <a:t>placental site trophoblastic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tumours).</a:t>
            </a:r>
            <a:endParaRPr sz="2000" dirty="0">
              <a:latin typeface="Verdana"/>
              <a:cs typeface="Verdana"/>
            </a:endParaRPr>
          </a:p>
          <a:p>
            <a:pPr marL="355600" marR="292100" indent="-342900">
              <a:spcBef>
                <a:spcPts val="500"/>
              </a:spcBef>
              <a:buAutoNum type="alphaLcPeriod"/>
              <a:tabLst>
                <a:tab pos="353060" algn="l"/>
              </a:tabLst>
            </a:pPr>
            <a:r>
              <a:rPr sz="2000" spc="-5" dirty="0">
                <a:latin typeface="Verdana"/>
                <a:cs typeface="Verdana"/>
              </a:rPr>
              <a:t>Non-seminomatous germ cell tumours (NSGCT) (e.g., of  testis </a:t>
            </a:r>
            <a:r>
              <a:rPr sz="2000" dirty="0">
                <a:latin typeface="Verdana"/>
                <a:cs typeface="Verdana"/>
              </a:rPr>
              <a:t>and</a:t>
            </a:r>
            <a:r>
              <a:rPr sz="2000" spc="-5" dirty="0">
                <a:latin typeface="Verdana"/>
                <a:cs typeface="Verdana"/>
              </a:rPr>
              <a:t> ovary).</a:t>
            </a:r>
            <a:endParaRPr sz="2000" dirty="0">
              <a:latin typeface="Verdana"/>
              <a:cs typeface="Verdana"/>
            </a:endParaRPr>
          </a:p>
          <a:p>
            <a:pPr marL="327025" indent="-314960">
              <a:spcBef>
                <a:spcPts val="500"/>
              </a:spcBef>
              <a:buAutoNum type="alphaLcPeriod"/>
              <a:tabLst>
                <a:tab pos="327660" algn="l"/>
              </a:tabLst>
            </a:pPr>
            <a:r>
              <a:rPr sz="2000" spc="-5" dirty="0">
                <a:latin typeface="Verdana"/>
                <a:cs typeface="Verdana"/>
              </a:rPr>
              <a:t>Seminomatous germ cell tumours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testis (approx.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20%).</a:t>
            </a:r>
            <a:endParaRPr sz="2000" dirty="0">
              <a:latin typeface="Verdana"/>
              <a:cs typeface="Verdana"/>
            </a:endParaRPr>
          </a:p>
          <a:p>
            <a:pPr marL="355600" marR="1797685" indent="-342900">
              <a:spcBef>
                <a:spcPts val="500"/>
              </a:spcBef>
              <a:buAutoNum type="alphaLcPeriod"/>
              <a:tabLst>
                <a:tab pos="353060" algn="l"/>
              </a:tabLst>
            </a:pPr>
            <a:r>
              <a:rPr sz="2000" dirty="0">
                <a:latin typeface="Verdana"/>
                <a:cs typeface="Verdana"/>
              </a:rPr>
              <a:t>Can be </a:t>
            </a:r>
            <a:r>
              <a:rPr sz="2000" spc="-5" dirty="0">
                <a:latin typeface="Verdana"/>
                <a:cs typeface="Verdana"/>
              </a:rPr>
              <a:t>produced </a:t>
            </a:r>
            <a:r>
              <a:rPr sz="2000" dirty="0">
                <a:latin typeface="Verdana"/>
                <a:cs typeface="Verdana"/>
              </a:rPr>
              <a:t>by a </a:t>
            </a:r>
            <a:r>
              <a:rPr sz="2000" spc="-10" dirty="0">
                <a:latin typeface="Verdana"/>
                <a:cs typeface="Verdana"/>
              </a:rPr>
              <a:t>small </a:t>
            </a:r>
            <a:r>
              <a:rPr sz="2000" spc="-5" dirty="0">
                <a:latin typeface="Verdana"/>
                <a:cs typeface="Verdana"/>
              </a:rPr>
              <a:t>number of other  malignancies</a:t>
            </a:r>
            <a:r>
              <a:rPr sz="2000" spc="-5" dirty="0" smtClean="0">
                <a:latin typeface="Verdana"/>
                <a:cs typeface="Verdana"/>
              </a:rPr>
              <a:t>.</a:t>
            </a:r>
            <a:endParaRPr lang="en-US" sz="2000" spc="-5" dirty="0" smtClean="0">
              <a:latin typeface="Verdana"/>
              <a:cs typeface="Verdana"/>
            </a:endParaRPr>
          </a:p>
          <a:p>
            <a:pPr marL="12700" marR="1797685">
              <a:spcBef>
                <a:spcPts val="500"/>
              </a:spcBef>
              <a:tabLst>
                <a:tab pos="353060" algn="l"/>
              </a:tabLst>
            </a:pPr>
            <a:r>
              <a:rPr lang="en-US" sz="2000" b="1" spc="-5" dirty="0" smtClean="0">
                <a:latin typeface="Verdana"/>
                <a:cs typeface="Verdana"/>
              </a:rPr>
              <a:t> </a:t>
            </a:r>
            <a:r>
              <a:rPr lang="en-US" sz="2000" b="1" spc="-5" dirty="0">
                <a:latin typeface="Verdana"/>
                <a:cs typeface="Verdana"/>
              </a:rPr>
              <a:t>Benign </a:t>
            </a:r>
            <a:r>
              <a:rPr lang="en-US" sz="2000" b="1" spc="-10" dirty="0">
                <a:latin typeface="Verdana"/>
                <a:cs typeface="Verdana"/>
              </a:rPr>
              <a:t>Diseases </a:t>
            </a:r>
            <a:r>
              <a:rPr lang="en-US" sz="2000" b="1" spc="-5" dirty="0">
                <a:latin typeface="Verdana"/>
                <a:cs typeface="Verdana"/>
              </a:rPr>
              <a:t>With </a:t>
            </a:r>
            <a:r>
              <a:rPr lang="en-US" sz="2000" b="1" spc="-10" dirty="0">
                <a:latin typeface="Verdana"/>
                <a:cs typeface="Verdana"/>
              </a:rPr>
              <a:t>elevated levels </a:t>
            </a:r>
            <a:r>
              <a:rPr lang="en-US" sz="2000" b="1" spc="-10" dirty="0" smtClean="0">
                <a:latin typeface="Verdana"/>
                <a:cs typeface="Verdana"/>
              </a:rPr>
              <a:t>:</a:t>
            </a:r>
          </a:p>
          <a:p>
            <a:pPr marL="12700" marR="1797685">
              <a:spcBef>
                <a:spcPts val="500"/>
              </a:spcBef>
              <a:tabLst>
                <a:tab pos="353060" algn="l"/>
              </a:tabLst>
            </a:pPr>
            <a:r>
              <a:rPr lang="en-US" sz="2000" dirty="0">
                <a:latin typeface="Verdana"/>
                <a:cs typeface="Verdana"/>
              </a:rPr>
              <a:t/>
            </a:r>
            <a:br>
              <a:rPr lang="en-US" sz="2000" dirty="0">
                <a:latin typeface="Verdana"/>
                <a:cs typeface="Verdana"/>
              </a:rPr>
            </a:br>
            <a:r>
              <a:rPr lang="en-US" sz="2000" dirty="0" smtClean="0">
                <a:latin typeface="Verdana"/>
                <a:cs typeface="Verdana"/>
              </a:rPr>
              <a:t>    </a:t>
            </a:r>
            <a:r>
              <a:rPr lang="en-US" sz="2000" spc="90" dirty="0" smtClean="0">
                <a:latin typeface="Verdana"/>
                <a:cs typeface="Verdana"/>
              </a:rPr>
              <a:t>Very </a:t>
            </a:r>
            <a:r>
              <a:rPr lang="en-US" sz="2000" spc="-5" dirty="0">
                <a:latin typeface="Verdana"/>
                <a:cs typeface="Verdana"/>
              </a:rPr>
              <a:t>few, e.g., ectopic</a:t>
            </a:r>
            <a:r>
              <a:rPr lang="en-US" sz="2000" spc="-125" dirty="0">
                <a:latin typeface="Verdana"/>
                <a:cs typeface="Verdana"/>
              </a:rPr>
              <a:t> </a:t>
            </a:r>
            <a:r>
              <a:rPr lang="en-US" sz="2000" spc="-5" dirty="0">
                <a:latin typeface="Verdana"/>
                <a:cs typeface="Verdana"/>
              </a:rPr>
              <a:t>pregnancy</a:t>
            </a:r>
            <a:endParaRPr lang="en-US" sz="2000" dirty="0">
              <a:latin typeface="Verdana"/>
              <a:cs typeface="Verdana"/>
            </a:endParaRPr>
          </a:p>
          <a:p>
            <a:pPr marL="38100">
              <a:spcBef>
                <a:spcPts val="600"/>
              </a:spcBef>
            </a:pPr>
            <a:r>
              <a:rPr lang="en-US" sz="2400" spc="37" baseline="15151" dirty="0">
                <a:solidFill>
                  <a:srgbClr val="006666"/>
                </a:solidFill>
                <a:latin typeface="Symbol"/>
                <a:cs typeface="Symbol"/>
              </a:rPr>
              <a:t> </a:t>
            </a:r>
            <a:r>
              <a:rPr lang="en-US" sz="2400" spc="37" dirty="0" smtClean="0">
                <a:solidFill>
                  <a:srgbClr val="006666"/>
                </a:solidFill>
                <a:latin typeface="Symbol"/>
                <a:cs typeface="Symbol"/>
              </a:rPr>
              <a:t> </a:t>
            </a:r>
            <a:r>
              <a:rPr lang="en-US" sz="2400" spc="37" baseline="15151" dirty="0" smtClean="0">
                <a:solidFill>
                  <a:srgbClr val="006666"/>
                </a:solidFill>
                <a:latin typeface="Symbol"/>
                <a:cs typeface="Symbol"/>
              </a:rPr>
              <a:t>    </a:t>
            </a:r>
            <a:r>
              <a:rPr lang="en-US" sz="2000" spc="25" dirty="0" smtClean="0">
                <a:latin typeface="Verdana"/>
                <a:cs typeface="Verdana"/>
              </a:rPr>
              <a:t>Physiological </a:t>
            </a:r>
            <a:r>
              <a:rPr lang="en-US" sz="2000" spc="-5" dirty="0">
                <a:latin typeface="Verdana"/>
                <a:cs typeface="Verdana"/>
              </a:rPr>
              <a:t>conditions with </a:t>
            </a:r>
            <a:r>
              <a:rPr lang="en-US" sz="2000" spc="-10" dirty="0">
                <a:latin typeface="Verdana"/>
                <a:cs typeface="Verdana"/>
              </a:rPr>
              <a:t>elevated</a:t>
            </a:r>
            <a:r>
              <a:rPr lang="en-US" sz="2000" spc="-55" dirty="0">
                <a:latin typeface="Verdana"/>
                <a:cs typeface="Verdana"/>
              </a:rPr>
              <a:t> </a:t>
            </a:r>
            <a:r>
              <a:rPr lang="en-US" sz="2000" spc="-10" dirty="0">
                <a:latin typeface="Verdana"/>
                <a:cs typeface="Verdana"/>
              </a:rPr>
              <a:t>levels</a:t>
            </a:r>
            <a:endParaRPr lang="en-US" sz="2000" dirty="0">
              <a:latin typeface="Verdana"/>
              <a:cs typeface="Verdana"/>
            </a:endParaRPr>
          </a:p>
          <a:p>
            <a:pPr marL="38100"/>
            <a:r>
              <a:rPr lang="en-US" sz="2000" spc="-5" dirty="0">
                <a:latin typeface="Verdana"/>
                <a:cs typeface="Verdana"/>
              </a:rPr>
              <a:t> </a:t>
            </a:r>
            <a:r>
              <a:rPr lang="en-US" sz="2000" spc="-5" dirty="0" smtClean="0">
                <a:latin typeface="Verdana"/>
                <a:cs typeface="Verdana"/>
              </a:rPr>
              <a:t>   Pregnancy</a:t>
            </a:r>
            <a:r>
              <a:rPr lang="en-US" sz="2000" spc="-5" dirty="0">
                <a:latin typeface="Verdana"/>
                <a:cs typeface="Verdana"/>
              </a:rPr>
              <a:t>, after termination of</a:t>
            </a:r>
            <a:r>
              <a:rPr lang="en-US" sz="2000" spc="-25" dirty="0">
                <a:latin typeface="Verdana"/>
                <a:cs typeface="Verdana"/>
              </a:rPr>
              <a:t> </a:t>
            </a:r>
            <a:r>
              <a:rPr lang="en-US" sz="2000" spc="-5" dirty="0">
                <a:latin typeface="Verdana"/>
                <a:cs typeface="Verdana"/>
              </a:rPr>
              <a:t>pregnancy.</a:t>
            </a:r>
            <a:endParaRPr lang="en-US" sz="2000" dirty="0">
              <a:latin typeface="Verdana"/>
              <a:cs typeface="Verdana"/>
            </a:endParaRPr>
          </a:p>
          <a:p>
            <a:pPr marL="355600" marR="1797685" indent="-342900">
              <a:spcBef>
                <a:spcPts val="500"/>
              </a:spcBef>
              <a:buAutoNum type="alphaLcPeriod"/>
              <a:tabLst>
                <a:tab pos="353060" algn="l"/>
              </a:tabLst>
            </a:pPr>
            <a:endParaRPr lang="en-US" sz="2000" spc="-5" dirty="0" smtClean="0">
              <a:latin typeface="Verdana"/>
              <a:cs typeface="Verdana"/>
            </a:endParaRPr>
          </a:p>
          <a:p>
            <a:pPr marL="355600" marR="1797685" indent="-342900">
              <a:lnSpc>
                <a:spcPct val="150000"/>
              </a:lnSpc>
              <a:spcBef>
                <a:spcPts val="500"/>
              </a:spcBef>
              <a:buAutoNum type="alphaLcPeriod"/>
              <a:tabLst>
                <a:tab pos="353060" algn="l"/>
              </a:tabLst>
            </a:pP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609600"/>
            <a:ext cx="701992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8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28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riteria for</a:t>
            </a:r>
            <a:r>
              <a:rPr lang="en-US" sz="28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Diagnosing</a:t>
            </a:r>
            <a:r>
              <a:rPr sz="28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8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malignant gestational trophoblastic</a:t>
            </a:r>
            <a:r>
              <a:rPr sz="2800" b="1" spc="1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800" b="1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disease:</a:t>
            </a:r>
            <a:endParaRPr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600" y="1797050"/>
            <a:ext cx="8382000" cy="4411464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spcBef>
                <a:spcPts val="600"/>
              </a:spcBef>
            </a:pPr>
            <a:r>
              <a:rPr lang="en-US" sz="2000" spc="-5" dirty="0">
                <a:latin typeface="Verdana"/>
                <a:cs typeface="Verdana"/>
              </a:rPr>
              <a:t>Type of sample for assay- </a:t>
            </a:r>
            <a:r>
              <a:rPr lang="en-US" sz="2000" dirty="0">
                <a:latin typeface="Verdana"/>
                <a:cs typeface="Verdana"/>
              </a:rPr>
              <a:t>Serum </a:t>
            </a:r>
            <a:r>
              <a:rPr lang="en-US" sz="2000" spc="-5" dirty="0">
                <a:latin typeface="Verdana"/>
                <a:cs typeface="Verdana"/>
              </a:rPr>
              <a:t>or</a:t>
            </a:r>
            <a:r>
              <a:rPr lang="en-US" sz="2000" spc="-120" dirty="0">
                <a:latin typeface="Verdana"/>
                <a:cs typeface="Verdana"/>
              </a:rPr>
              <a:t> </a:t>
            </a:r>
            <a:r>
              <a:rPr lang="en-US" sz="2000" spc="-5" dirty="0">
                <a:latin typeface="Verdana"/>
                <a:cs typeface="Verdana"/>
              </a:rPr>
              <a:t>urine.  </a:t>
            </a:r>
            <a:endParaRPr lang="en-US" sz="2000" spc="-5" dirty="0" smtClean="0">
              <a:latin typeface="Verdana"/>
              <a:cs typeface="Verdana"/>
            </a:endParaRPr>
          </a:p>
          <a:p>
            <a:pPr marL="12700">
              <a:spcBef>
                <a:spcPts val="600"/>
              </a:spcBef>
            </a:pPr>
            <a:r>
              <a:rPr lang="en-US" sz="2000" spc="-5" dirty="0">
                <a:latin typeface="Verdana"/>
                <a:cs typeface="Verdana"/>
              </a:rPr>
              <a:t> </a:t>
            </a:r>
            <a:r>
              <a:rPr lang="en-US" sz="2000" spc="-5" dirty="0" smtClean="0">
                <a:latin typeface="Verdana"/>
                <a:cs typeface="Verdana"/>
              </a:rPr>
              <a:t>Reference </a:t>
            </a:r>
            <a:r>
              <a:rPr lang="en-US" sz="2000" spc="-5" dirty="0">
                <a:latin typeface="Verdana"/>
                <a:cs typeface="Verdana"/>
              </a:rPr>
              <a:t>range- Serum: </a:t>
            </a:r>
            <a:r>
              <a:rPr lang="en-US" sz="2000" dirty="0">
                <a:latin typeface="Verdana"/>
                <a:cs typeface="Verdana"/>
              </a:rPr>
              <a:t>0 - 5</a:t>
            </a:r>
            <a:r>
              <a:rPr lang="en-US" sz="2000" spc="-45" dirty="0">
                <a:latin typeface="Verdana"/>
                <a:cs typeface="Verdana"/>
              </a:rPr>
              <a:t> </a:t>
            </a:r>
            <a:r>
              <a:rPr lang="en-US" sz="2000" spc="-10" dirty="0" err="1" smtClean="0">
                <a:latin typeface="Verdana"/>
                <a:cs typeface="Verdana"/>
              </a:rPr>
              <a:t>IU</a:t>
            </a:r>
            <a:r>
              <a:rPr lang="en-US" sz="2000" spc="-10" dirty="0" smtClean="0">
                <a:latin typeface="Verdana"/>
                <a:cs typeface="Verdana"/>
              </a:rPr>
              <a:t>/L</a:t>
            </a:r>
            <a:endParaRPr sz="2000" dirty="0">
              <a:latin typeface="Verdana"/>
              <a:cs typeface="Verdana"/>
            </a:endParaRPr>
          </a:p>
          <a:p>
            <a:pPr marL="12700" marR="29591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Verdana"/>
                <a:cs typeface="Verdana"/>
              </a:rPr>
              <a:t>Ten percent or greater rise in beta-hCG for </a:t>
            </a:r>
            <a:r>
              <a:rPr sz="2000" dirty="0">
                <a:latin typeface="Verdana"/>
                <a:cs typeface="Verdana"/>
              </a:rPr>
              <a:t>3 </a:t>
            </a:r>
            <a:r>
              <a:rPr sz="2000" spc="-5" dirty="0">
                <a:latin typeface="Verdana"/>
                <a:cs typeface="Verdana"/>
              </a:rPr>
              <a:t>or more  values over at least </a:t>
            </a:r>
            <a:r>
              <a:rPr sz="2000" dirty="0">
                <a:latin typeface="Verdana"/>
                <a:cs typeface="Verdana"/>
              </a:rPr>
              <a:t>2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weeks</a:t>
            </a:r>
            <a:endParaRPr sz="2000" dirty="0">
              <a:latin typeface="Verdana"/>
              <a:cs typeface="Verdana"/>
            </a:endParaRPr>
          </a:p>
          <a:p>
            <a:pPr marL="12700" marR="126809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Verdana"/>
                <a:cs typeface="Verdana"/>
              </a:rPr>
              <a:t>Persistence of beta-hCG </a:t>
            </a:r>
            <a:r>
              <a:rPr sz="2000" dirty="0">
                <a:latin typeface="Verdana"/>
                <a:cs typeface="Verdana"/>
              </a:rPr>
              <a:t>6 </a:t>
            </a:r>
            <a:r>
              <a:rPr sz="2000" spc="-5" dirty="0">
                <a:latin typeface="Verdana"/>
                <a:cs typeface="Verdana"/>
              </a:rPr>
              <a:t>months after molar  evacuation</a:t>
            </a:r>
            <a:endParaRPr sz="200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Verdana"/>
                <a:cs typeface="Verdana"/>
              </a:rPr>
              <a:t>A 10% </a:t>
            </a:r>
            <a:r>
              <a:rPr sz="2000" spc="-5" dirty="0">
                <a:latin typeface="Verdana"/>
                <a:cs typeface="Verdana"/>
              </a:rPr>
              <a:t>rise in beta-hCG over </a:t>
            </a:r>
            <a:r>
              <a:rPr sz="2000" dirty="0">
                <a:latin typeface="Verdana"/>
                <a:cs typeface="Verdana"/>
              </a:rPr>
              <a:t>3 </a:t>
            </a:r>
            <a:r>
              <a:rPr sz="2000" spc="-5" dirty="0">
                <a:latin typeface="Verdana"/>
                <a:cs typeface="Verdana"/>
              </a:rPr>
              <a:t>or more weekly titers or 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beta-hCG titer of 40,000 mIU/L </a:t>
            </a:r>
            <a:r>
              <a:rPr sz="2000" dirty="0">
                <a:latin typeface="Verdana"/>
                <a:cs typeface="Verdana"/>
              </a:rPr>
              <a:t>4-5 </a:t>
            </a:r>
            <a:r>
              <a:rPr sz="2000" spc="-5" dirty="0">
                <a:latin typeface="Verdana"/>
                <a:cs typeface="Verdana"/>
              </a:rPr>
              <a:t>months after  uterine evacuation constitutes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serological diagnosis of  postmolar trophoblastic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disease.</a:t>
            </a:r>
            <a:endParaRPr sz="2000" dirty="0">
              <a:latin typeface="Verdana"/>
              <a:cs typeface="Verdana"/>
            </a:endParaRPr>
          </a:p>
          <a:p>
            <a:pPr marL="12700" marR="32702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Verdana"/>
                <a:cs typeface="Verdana"/>
              </a:rPr>
              <a:t>For metastatic malignant trophoblastic disease, beta-  </a:t>
            </a:r>
            <a:r>
              <a:rPr sz="2000" dirty="0">
                <a:latin typeface="Verdana"/>
                <a:cs typeface="Verdana"/>
              </a:rPr>
              <a:t>hCG </a:t>
            </a:r>
            <a:r>
              <a:rPr sz="2000" spc="-5" dirty="0">
                <a:latin typeface="Verdana"/>
                <a:cs typeface="Verdana"/>
              </a:rPr>
              <a:t>monitoring is recommended every </a:t>
            </a:r>
            <a:r>
              <a:rPr sz="2000" dirty="0">
                <a:latin typeface="Verdana"/>
                <a:cs typeface="Verdana"/>
              </a:rPr>
              <a:t>6 months  </a:t>
            </a:r>
            <a:r>
              <a:rPr sz="2000" spc="-5" dirty="0">
                <a:latin typeface="Verdana"/>
                <a:cs typeface="Verdana"/>
              </a:rPr>
              <a:t>indefinitely, because late recurrence is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possibility.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068" y="836929"/>
            <a:ext cx="617093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/>
              <a:t>Alpha-Fetoprotein</a:t>
            </a:r>
            <a:r>
              <a:rPr sz="3600" b="1" spc="-65" dirty="0"/>
              <a:t> </a:t>
            </a:r>
            <a:r>
              <a:rPr sz="3600" b="1" dirty="0"/>
              <a:t>(AFP)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2511" y="1676400"/>
            <a:ext cx="8686800" cy="452688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Verdana"/>
                <a:cs typeface="Verdana"/>
              </a:rPr>
              <a:t>AFP is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70 </a:t>
            </a:r>
            <a:r>
              <a:rPr sz="2000" dirty="0">
                <a:latin typeface="Verdana"/>
                <a:cs typeface="Verdana"/>
              </a:rPr>
              <a:t>kDa </a:t>
            </a:r>
            <a:r>
              <a:rPr sz="2000" spc="-5" dirty="0">
                <a:latin typeface="Verdana"/>
                <a:cs typeface="Verdana"/>
              </a:rPr>
              <a:t>glycoprotein homologous to</a:t>
            </a:r>
            <a:r>
              <a:rPr sz="2000" spc="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albumin.</a:t>
            </a:r>
            <a:endParaRPr sz="2000" dirty="0">
              <a:latin typeface="Verdana"/>
              <a:cs typeface="Verdana"/>
            </a:endParaRPr>
          </a:p>
          <a:p>
            <a:pPr marL="12700" marR="481965">
              <a:lnSpc>
                <a:spcPct val="100000"/>
              </a:lnSpc>
              <a:spcBef>
                <a:spcPts val="500"/>
              </a:spcBef>
            </a:pPr>
            <a:r>
              <a:rPr lang="en-US" sz="2000" spc="-5" dirty="0">
                <a:latin typeface="Verdana"/>
                <a:cs typeface="Verdana"/>
              </a:rPr>
              <a:t>F</a:t>
            </a:r>
            <a:r>
              <a:rPr sz="2000" spc="-5" dirty="0" smtClean="0">
                <a:latin typeface="Verdana"/>
                <a:cs typeface="Verdana"/>
              </a:rPr>
              <a:t>etal </a:t>
            </a:r>
            <a:r>
              <a:rPr sz="2000" spc="-5" dirty="0">
                <a:latin typeface="Verdana"/>
                <a:cs typeface="Verdana"/>
              </a:rPr>
              <a:t>serum protein synthesized </a:t>
            </a:r>
            <a:r>
              <a:rPr sz="2000" dirty="0">
                <a:latin typeface="Verdana"/>
                <a:cs typeface="Verdana"/>
              </a:rPr>
              <a:t>by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liver, </a:t>
            </a:r>
            <a:r>
              <a:rPr sz="2000" spc="-5" dirty="0">
                <a:latin typeface="Verdana"/>
                <a:cs typeface="Verdana"/>
              </a:rPr>
              <a:t>yolk sac,  and gastrointestinal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tract.</a:t>
            </a:r>
            <a:endParaRPr sz="200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Verdana"/>
                <a:cs typeface="Verdana"/>
              </a:rPr>
              <a:t>AFP is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major component of fetal plasma, reaching </a:t>
            </a:r>
            <a:r>
              <a:rPr sz="2000" dirty="0">
                <a:latin typeface="Verdana"/>
                <a:cs typeface="Verdana"/>
              </a:rPr>
              <a:t>a  </a:t>
            </a:r>
            <a:r>
              <a:rPr sz="2000" spc="-5" dirty="0">
                <a:latin typeface="Verdana"/>
                <a:cs typeface="Verdana"/>
              </a:rPr>
              <a:t>peak concentration of </a:t>
            </a:r>
            <a:r>
              <a:rPr sz="2000" dirty="0">
                <a:latin typeface="Verdana"/>
                <a:cs typeface="Verdana"/>
              </a:rPr>
              <a:t>3 </a:t>
            </a:r>
            <a:r>
              <a:rPr sz="2000" spc="-5" dirty="0">
                <a:latin typeface="Verdana"/>
                <a:cs typeface="Verdana"/>
              </a:rPr>
              <a:t>mg/mL at 12 weeks of gestation.  </a:t>
            </a:r>
            <a:r>
              <a:rPr sz="2000" spc="-5" dirty="0" smtClean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AFP concentration in  adult serum is less </a:t>
            </a:r>
            <a:r>
              <a:rPr sz="2000" dirty="0">
                <a:latin typeface="Verdana"/>
                <a:cs typeface="Verdana"/>
              </a:rPr>
              <a:t>than </a:t>
            </a:r>
            <a:r>
              <a:rPr sz="2000" spc="-5" dirty="0">
                <a:latin typeface="Verdana"/>
                <a:cs typeface="Verdana"/>
              </a:rPr>
              <a:t>20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ng/</a:t>
            </a:r>
            <a:r>
              <a:rPr sz="2000" spc="-5" dirty="0" err="1">
                <a:latin typeface="Verdana"/>
                <a:cs typeface="Verdana"/>
              </a:rPr>
              <a:t>mL</a:t>
            </a:r>
            <a:r>
              <a:rPr sz="2000" spc="-5" dirty="0" err="1" smtClean="0">
                <a:latin typeface="Verdana"/>
                <a:cs typeface="Verdana"/>
              </a:rPr>
              <a:t>.</a:t>
            </a:r>
            <a:endParaRPr lang="en-US" sz="2000" spc="-5" dirty="0" smtClean="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500"/>
              </a:spcBef>
            </a:pPr>
            <a:r>
              <a:rPr lang="en-US" sz="2000" spc="50" dirty="0">
                <a:latin typeface="Verdana"/>
                <a:cs typeface="Verdana"/>
              </a:rPr>
              <a:t>Mainly </a:t>
            </a:r>
            <a:r>
              <a:rPr lang="en-US" sz="2000" spc="-5" dirty="0">
                <a:latin typeface="Verdana"/>
                <a:cs typeface="Verdana"/>
              </a:rPr>
              <a:t>confined to </a:t>
            </a:r>
            <a:r>
              <a:rPr lang="en-US" sz="2000" dirty="0">
                <a:latin typeface="Verdana"/>
                <a:cs typeface="Verdana"/>
              </a:rPr>
              <a:t>3 </a:t>
            </a:r>
            <a:r>
              <a:rPr lang="en-US" sz="2000" spc="-5" dirty="0">
                <a:latin typeface="Verdana"/>
                <a:cs typeface="Verdana"/>
              </a:rPr>
              <a:t>malignancies,</a:t>
            </a:r>
            <a:r>
              <a:rPr lang="en-US" sz="2000" spc="-40" dirty="0">
                <a:latin typeface="Verdana"/>
                <a:cs typeface="Verdana"/>
              </a:rPr>
              <a:t> </a:t>
            </a:r>
            <a:r>
              <a:rPr lang="en-US" sz="2000" spc="-5" dirty="0">
                <a:latin typeface="Verdana"/>
                <a:cs typeface="Verdana"/>
              </a:rPr>
              <a:t>i.e.</a:t>
            </a:r>
            <a:endParaRPr lang="en-US" sz="2000" dirty="0">
              <a:latin typeface="Verdana"/>
              <a:cs typeface="Verdana"/>
            </a:endParaRPr>
          </a:p>
          <a:p>
            <a:pPr marL="38100" marR="30480">
              <a:lnSpc>
                <a:spcPct val="100000"/>
              </a:lnSpc>
              <a:spcBef>
                <a:spcPts val="500"/>
              </a:spcBef>
              <a:buAutoNum type="alphaLcPeriod"/>
              <a:tabLst>
                <a:tab pos="373380" algn="l"/>
              </a:tabLst>
            </a:pPr>
            <a:r>
              <a:rPr lang="en-US" sz="2000" spc="-5" dirty="0">
                <a:latin typeface="Verdana"/>
                <a:cs typeface="Verdana"/>
              </a:rPr>
              <a:t>Non-</a:t>
            </a:r>
            <a:r>
              <a:rPr lang="en-US" sz="2000" spc="-5" dirty="0" err="1">
                <a:latin typeface="Verdana"/>
                <a:cs typeface="Verdana"/>
              </a:rPr>
              <a:t>seminomatous</a:t>
            </a:r>
            <a:r>
              <a:rPr lang="en-US" sz="2000" spc="-5" dirty="0">
                <a:latin typeface="Verdana"/>
                <a:cs typeface="Verdana"/>
              </a:rPr>
              <a:t> germ cell </a:t>
            </a:r>
            <a:r>
              <a:rPr lang="en-US" sz="2000" spc="-5" dirty="0" err="1">
                <a:latin typeface="Verdana"/>
                <a:cs typeface="Verdana"/>
              </a:rPr>
              <a:t>tumours</a:t>
            </a:r>
            <a:r>
              <a:rPr lang="en-US" sz="2000" spc="-5" dirty="0">
                <a:latin typeface="Verdana"/>
                <a:cs typeface="Verdana"/>
              </a:rPr>
              <a:t> (</a:t>
            </a:r>
            <a:r>
              <a:rPr lang="en-US" sz="2000" spc="-5" dirty="0" err="1">
                <a:latin typeface="Verdana"/>
                <a:cs typeface="Verdana"/>
              </a:rPr>
              <a:t>NSGCT</a:t>
            </a:r>
            <a:r>
              <a:rPr lang="en-US" sz="2000" spc="-5" dirty="0">
                <a:latin typeface="Verdana"/>
                <a:cs typeface="Verdana"/>
              </a:rPr>
              <a:t>) of testis,  ovary and other</a:t>
            </a:r>
            <a:r>
              <a:rPr lang="en-US" sz="2000" spc="15" dirty="0">
                <a:latin typeface="Verdana"/>
                <a:cs typeface="Verdana"/>
              </a:rPr>
              <a:t> </a:t>
            </a:r>
            <a:r>
              <a:rPr lang="en-US" sz="2000" spc="-5" dirty="0">
                <a:latin typeface="Verdana"/>
                <a:cs typeface="Verdana"/>
              </a:rPr>
              <a:t>sites.</a:t>
            </a:r>
            <a:endParaRPr lang="en-US" sz="2000" dirty="0">
              <a:latin typeface="Verdana"/>
              <a:cs typeface="Verdana"/>
            </a:endParaRPr>
          </a:p>
          <a:p>
            <a:pPr marL="378460" indent="-340995">
              <a:lnSpc>
                <a:spcPct val="100000"/>
              </a:lnSpc>
              <a:spcBef>
                <a:spcPts val="500"/>
              </a:spcBef>
              <a:buAutoNum type="alphaLcPeriod"/>
              <a:tabLst>
                <a:tab pos="379095" algn="l"/>
              </a:tabLst>
            </a:pPr>
            <a:r>
              <a:rPr lang="en-US" sz="2000" spc="-5" dirty="0">
                <a:latin typeface="Verdana"/>
                <a:cs typeface="Verdana"/>
              </a:rPr>
              <a:t>Hepatocellular carcinoma</a:t>
            </a:r>
            <a:r>
              <a:rPr lang="en-US" sz="2000" dirty="0">
                <a:latin typeface="Verdana"/>
                <a:cs typeface="Verdana"/>
              </a:rPr>
              <a:t> (</a:t>
            </a:r>
            <a:r>
              <a:rPr lang="en-US" sz="2000" dirty="0" err="1">
                <a:latin typeface="Verdana"/>
                <a:cs typeface="Verdana"/>
              </a:rPr>
              <a:t>HCC</a:t>
            </a:r>
            <a:r>
              <a:rPr lang="en-US" sz="2000" dirty="0">
                <a:latin typeface="Verdana"/>
                <a:cs typeface="Verdana"/>
              </a:rPr>
              <a:t>).</a:t>
            </a:r>
          </a:p>
          <a:p>
            <a:pPr marL="352425" indent="-314960">
              <a:lnSpc>
                <a:spcPct val="100000"/>
              </a:lnSpc>
              <a:spcBef>
                <a:spcPts val="500"/>
              </a:spcBef>
              <a:buAutoNum type="alphaLcPeriod"/>
              <a:tabLst>
                <a:tab pos="353060" algn="l"/>
              </a:tabLst>
            </a:pPr>
            <a:r>
              <a:rPr lang="en-US" sz="2000" spc="-5" dirty="0" err="1" smtClean="0">
                <a:latin typeface="Verdana"/>
                <a:cs typeface="Verdana"/>
              </a:rPr>
              <a:t>Hepatoblastoma</a:t>
            </a:r>
            <a:endParaRPr lang="en-US" sz="2000" spc="-5" dirty="0">
              <a:latin typeface="Verdana"/>
              <a:cs typeface="Verdana"/>
            </a:endParaRPr>
          </a:p>
          <a:p>
            <a:pPr marL="37465">
              <a:lnSpc>
                <a:spcPct val="100000"/>
              </a:lnSpc>
              <a:spcBef>
                <a:spcPts val="500"/>
              </a:spcBef>
              <a:tabLst>
                <a:tab pos="353060" algn="l"/>
              </a:tabLst>
            </a:pPr>
            <a:r>
              <a:rPr lang="en-US" sz="2000" spc="-5" dirty="0" smtClean="0">
                <a:solidFill>
                  <a:srgbClr val="000000"/>
                </a:solidFill>
                <a:latin typeface="Verdana"/>
                <a:cs typeface="Verdana"/>
              </a:rPr>
              <a:t>Infants </a:t>
            </a:r>
            <a:r>
              <a:rPr lang="en-US" sz="2000" spc="-5" dirty="0">
                <a:solidFill>
                  <a:srgbClr val="000000"/>
                </a:solidFill>
                <a:latin typeface="Verdana"/>
                <a:cs typeface="Verdana"/>
              </a:rPr>
              <a:t>have extremely high  </a:t>
            </a:r>
            <a:r>
              <a:rPr lang="en-US" sz="2000" spc="-10" dirty="0">
                <a:solidFill>
                  <a:srgbClr val="000000"/>
                </a:solidFill>
                <a:latin typeface="Verdana"/>
                <a:cs typeface="Verdana"/>
              </a:rPr>
              <a:t>levels </a:t>
            </a:r>
            <a:r>
              <a:rPr lang="en-US" sz="2000" dirty="0">
                <a:solidFill>
                  <a:srgbClr val="000000"/>
                </a:solidFill>
                <a:latin typeface="Verdana"/>
                <a:cs typeface="Verdana"/>
              </a:rPr>
              <a:t>which </a:t>
            </a:r>
            <a:r>
              <a:rPr lang="en-US" sz="2000" spc="-5" dirty="0">
                <a:solidFill>
                  <a:srgbClr val="000000"/>
                </a:solidFill>
                <a:latin typeface="Verdana"/>
                <a:cs typeface="Verdana"/>
              </a:rPr>
              <a:t>fall to adult </a:t>
            </a:r>
            <a:r>
              <a:rPr lang="en-US" sz="2000" spc="-5" dirty="0" smtClean="0">
                <a:solidFill>
                  <a:srgbClr val="000000"/>
                </a:solidFill>
                <a:latin typeface="Verdana"/>
                <a:cs typeface="Verdana"/>
              </a:rPr>
              <a:t>   values </a:t>
            </a:r>
            <a:r>
              <a:rPr lang="en-US" sz="2000" spc="-5" dirty="0">
                <a:solidFill>
                  <a:srgbClr val="000000"/>
                </a:solidFill>
                <a:latin typeface="Verdana"/>
                <a:cs typeface="Verdana"/>
              </a:rPr>
              <a:t>between </a:t>
            </a:r>
            <a:r>
              <a:rPr lang="en-US" sz="2000" dirty="0">
                <a:solidFill>
                  <a:srgbClr val="000000"/>
                </a:solidFill>
                <a:latin typeface="Verdana"/>
                <a:cs typeface="Verdana"/>
              </a:rPr>
              <a:t>6 </a:t>
            </a:r>
            <a:r>
              <a:rPr lang="en-US" sz="2000" spc="-5" dirty="0">
                <a:solidFill>
                  <a:srgbClr val="000000"/>
                </a:solidFill>
                <a:latin typeface="Verdana"/>
                <a:cs typeface="Verdana"/>
              </a:rPr>
              <a:t>months and </a:t>
            </a:r>
            <a:r>
              <a:rPr lang="en-US" sz="2000" dirty="0">
                <a:solidFill>
                  <a:srgbClr val="000000"/>
                </a:solidFill>
                <a:latin typeface="Verdana"/>
                <a:cs typeface="Verdana"/>
              </a:rPr>
              <a:t>1  </a:t>
            </a:r>
            <a:r>
              <a:rPr lang="en-US" sz="2000" spc="-5" dirty="0">
                <a:solidFill>
                  <a:srgbClr val="000000"/>
                </a:solidFill>
                <a:latin typeface="Verdana"/>
                <a:cs typeface="Verdana"/>
              </a:rPr>
              <a:t>year of age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838200"/>
            <a:ext cx="594233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/>
              <a:t>Main clinical</a:t>
            </a:r>
            <a:r>
              <a:rPr sz="3600" b="1" spc="-55" dirty="0"/>
              <a:t> </a:t>
            </a:r>
            <a:r>
              <a:rPr sz="3600" b="1" spc="-5" dirty="0"/>
              <a:t>applications</a:t>
            </a:r>
            <a:endParaRPr sz="36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996950" y="1805940"/>
            <a:ext cx="8025130" cy="3569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51840">
              <a:lnSpc>
                <a:spcPct val="100000"/>
              </a:lnSpc>
              <a:spcBef>
                <a:spcPts val="100"/>
              </a:spcBef>
              <a:buAutoNum type="alphaLcPeriod"/>
              <a:tabLst>
                <a:tab pos="347980" algn="l"/>
              </a:tabLst>
            </a:pPr>
            <a:r>
              <a:rPr sz="2000" spc="-5" dirty="0">
                <a:latin typeface="Verdana"/>
                <a:cs typeface="Verdana"/>
              </a:rPr>
              <a:t>In combination with </a:t>
            </a:r>
            <a:r>
              <a:rPr sz="2000" dirty="0">
                <a:latin typeface="Verdana"/>
                <a:cs typeface="Verdana"/>
              </a:rPr>
              <a:t>hCG, </a:t>
            </a:r>
            <a:r>
              <a:rPr sz="2000" spc="-5" dirty="0">
                <a:latin typeface="Verdana"/>
                <a:cs typeface="Verdana"/>
              </a:rPr>
              <a:t>for monitoring patients with  NSGCT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(mandatory).</a:t>
            </a:r>
            <a:endParaRPr sz="2000">
              <a:latin typeface="Verdana"/>
              <a:cs typeface="Verdana"/>
            </a:endParaRPr>
          </a:p>
          <a:p>
            <a:pPr marL="12700" marR="657860">
              <a:lnSpc>
                <a:spcPct val="100000"/>
              </a:lnSpc>
              <a:spcBef>
                <a:spcPts val="509"/>
              </a:spcBef>
              <a:buAutoNum type="alphaLcPeriod"/>
              <a:tabLst>
                <a:tab pos="354330" algn="l"/>
              </a:tabLst>
            </a:pPr>
            <a:r>
              <a:rPr sz="2000" spc="-5" dirty="0">
                <a:latin typeface="Verdana"/>
                <a:cs typeface="Verdana"/>
              </a:rPr>
              <a:t>Independent prognostic marker for NSGCT </a:t>
            </a:r>
            <a:r>
              <a:rPr sz="2000" dirty="0">
                <a:latin typeface="Verdana"/>
                <a:cs typeface="Verdana"/>
              </a:rPr>
              <a:t>(e.g. </a:t>
            </a:r>
            <a:r>
              <a:rPr sz="2000" spc="-5" dirty="0">
                <a:latin typeface="Verdana"/>
                <a:cs typeface="Verdana"/>
              </a:rPr>
              <a:t>of </a:t>
            </a:r>
            <a:r>
              <a:rPr sz="2000" dirty="0">
                <a:latin typeface="Verdana"/>
                <a:cs typeface="Verdana"/>
              </a:rPr>
              <a:t>the  </a:t>
            </a:r>
            <a:r>
              <a:rPr sz="2000" spc="-5" dirty="0">
                <a:latin typeface="Verdana"/>
                <a:cs typeface="Verdana"/>
              </a:rPr>
              <a:t>testis).</a:t>
            </a:r>
            <a:endParaRPr sz="2000">
              <a:latin typeface="Verdana"/>
              <a:cs typeface="Verdana"/>
            </a:endParaRPr>
          </a:p>
          <a:p>
            <a:pPr marL="12700" marR="1617345">
              <a:lnSpc>
                <a:spcPct val="100000"/>
              </a:lnSpc>
              <a:spcBef>
                <a:spcPts val="500"/>
              </a:spcBef>
              <a:buAutoNum type="alphaLcPeriod"/>
              <a:tabLst>
                <a:tab pos="328295" algn="l"/>
              </a:tabLst>
            </a:pPr>
            <a:r>
              <a:rPr sz="2000" spc="-5" dirty="0">
                <a:latin typeface="Verdana"/>
                <a:cs typeface="Verdana"/>
              </a:rPr>
              <a:t>Diagnostic </a:t>
            </a:r>
            <a:r>
              <a:rPr sz="2000" spc="-10" dirty="0">
                <a:latin typeface="Verdana"/>
                <a:cs typeface="Verdana"/>
              </a:rPr>
              <a:t>aid </a:t>
            </a:r>
            <a:r>
              <a:rPr sz="2000" spc="-5" dirty="0">
                <a:latin typeface="Verdana"/>
                <a:cs typeface="Verdana"/>
              </a:rPr>
              <a:t>for hepatocellular carcinoma and  hepatoblastoma.</a:t>
            </a:r>
            <a:endParaRPr sz="20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  <a:buAutoNum type="alphaLcPeriod"/>
              <a:tabLst>
                <a:tab pos="354330" algn="l"/>
              </a:tabLst>
            </a:pPr>
            <a:r>
              <a:rPr sz="2000" spc="-5" dirty="0">
                <a:latin typeface="Verdana"/>
                <a:cs typeface="Verdana"/>
              </a:rPr>
              <a:t>Screening for hepatocellular carcinoma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high </a:t>
            </a:r>
            <a:r>
              <a:rPr sz="2000" spc="-10" dirty="0">
                <a:latin typeface="Verdana"/>
                <a:cs typeface="Verdana"/>
              </a:rPr>
              <a:t>risk  </a:t>
            </a:r>
            <a:r>
              <a:rPr sz="2000" spc="-5" dirty="0">
                <a:latin typeface="Verdana"/>
                <a:cs typeface="Verdana"/>
              </a:rPr>
              <a:t>populations (e.g.in patients with cirrhosis </a:t>
            </a:r>
            <a:r>
              <a:rPr sz="2000" dirty="0">
                <a:latin typeface="Verdana"/>
                <a:cs typeface="Verdana"/>
              </a:rPr>
              <a:t>due </a:t>
            </a:r>
            <a:r>
              <a:rPr sz="2000" spc="-5" dirty="0">
                <a:latin typeface="Verdana"/>
                <a:cs typeface="Verdana"/>
              </a:rPr>
              <a:t>to hepatitis </a:t>
            </a:r>
            <a:r>
              <a:rPr sz="2000" dirty="0">
                <a:latin typeface="Verdana"/>
                <a:cs typeface="Verdana"/>
              </a:rPr>
              <a:t>B </a:t>
            </a:r>
            <a:r>
              <a:rPr sz="2000" spc="-5" dirty="0">
                <a:latin typeface="Verdana"/>
                <a:cs typeface="Verdana"/>
              </a:rPr>
              <a:t>or  </a:t>
            </a:r>
            <a:r>
              <a:rPr sz="2000" dirty="0">
                <a:latin typeface="Verdana"/>
                <a:cs typeface="Verdana"/>
              </a:rPr>
              <a:t>C). </a:t>
            </a:r>
            <a:r>
              <a:rPr sz="2000" spc="-5" dirty="0">
                <a:latin typeface="Verdana"/>
                <a:cs typeface="Verdana"/>
              </a:rPr>
              <a:t>Surveillance is recommended using 6-monthly AFP  measurement and abdominal ultrasound, with </a:t>
            </a:r>
            <a:r>
              <a:rPr sz="2000" dirty="0">
                <a:latin typeface="Verdana"/>
                <a:cs typeface="Verdana"/>
              </a:rPr>
              <a:t>AFP&gt;20 μg/L  and </a:t>
            </a:r>
            <a:r>
              <a:rPr sz="2000" spc="-5" dirty="0">
                <a:latin typeface="Verdana"/>
                <a:cs typeface="Verdana"/>
              </a:rPr>
              <a:t>rising prompting further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investigation.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0110" y="1742440"/>
            <a:ext cx="7881620" cy="383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413384" indent="-3429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Verdana"/>
                <a:cs typeface="Verdana"/>
              </a:rPr>
              <a:t>AFP &gt;10,000 ng/mL or beta-hCG &gt;50,000  mIU/mL at </a:t>
            </a:r>
            <a:r>
              <a:rPr sz="2400" spc="-10" dirty="0">
                <a:latin typeface="Verdana"/>
                <a:cs typeface="Verdana"/>
              </a:rPr>
              <a:t>initial </a:t>
            </a:r>
            <a:r>
              <a:rPr sz="2400" spc="-5" dirty="0">
                <a:latin typeface="Verdana"/>
                <a:cs typeface="Verdana"/>
              </a:rPr>
              <a:t>diagnosis </a:t>
            </a:r>
            <a:r>
              <a:rPr sz="2400" spc="-5" dirty="0" smtClean="0">
                <a:latin typeface="Verdana"/>
                <a:cs typeface="Verdana"/>
              </a:rPr>
              <a:t>p</a:t>
            </a:r>
            <a:r>
              <a:rPr lang="en-US" sz="2400" spc="-5" dirty="0" smtClean="0">
                <a:latin typeface="Verdana"/>
                <a:cs typeface="Verdana"/>
              </a:rPr>
              <a:t>resents</a:t>
            </a:r>
            <a:r>
              <a:rPr sz="2400" spc="-5" dirty="0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poor  prognosis, with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5-year </a:t>
            </a:r>
            <a:r>
              <a:rPr sz="2400" spc="-10" dirty="0">
                <a:latin typeface="Verdana"/>
                <a:cs typeface="Verdana"/>
              </a:rPr>
              <a:t>survival </a:t>
            </a:r>
            <a:r>
              <a:rPr sz="2400" spc="-5" dirty="0">
                <a:latin typeface="Verdana"/>
                <a:cs typeface="Verdana"/>
              </a:rPr>
              <a:t>rate of</a:t>
            </a:r>
            <a:r>
              <a:rPr sz="2400" spc="-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50%.</a:t>
            </a:r>
            <a:endParaRPr sz="2400" dirty="0">
              <a:latin typeface="Verdana"/>
              <a:cs typeface="Verdana"/>
            </a:endParaRPr>
          </a:p>
          <a:p>
            <a:pPr marL="381000" marR="30480" indent="-342900">
              <a:lnSpc>
                <a:spcPct val="100000"/>
              </a:lnSpc>
              <a:spcBef>
                <a:spcPts val="60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Verdana"/>
                <a:cs typeface="Verdana"/>
              </a:rPr>
              <a:t>Similarly </a:t>
            </a:r>
            <a:r>
              <a:rPr sz="2400" spc="-5" dirty="0">
                <a:latin typeface="Verdana"/>
                <a:cs typeface="Verdana"/>
              </a:rPr>
              <a:t>staged patients with </a:t>
            </a:r>
            <a:r>
              <a:rPr sz="2400" spc="-10" dirty="0">
                <a:latin typeface="Verdana"/>
                <a:cs typeface="Verdana"/>
              </a:rPr>
              <a:t>lower </a:t>
            </a:r>
            <a:r>
              <a:rPr sz="2400" spc="-5" dirty="0">
                <a:latin typeface="Verdana"/>
                <a:cs typeface="Verdana"/>
              </a:rPr>
              <a:t>AFP and  beta-hCG </a:t>
            </a:r>
            <a:r>
              <a:rPr sz="2400" spc="-10" dirty="0">
                <a:latin typeface="Verdana"/>
                <a:cs typeface="Verdana"/>
              </a:rPr>
              <a:t>levels </a:t>
            </a:r>
            <a:r>
              <a:rPr sz="2400" spc="-5" dirty="0">
                <a:latin typeface="Verdana"/>
                <a:cs typeface="Verdana"/>
              </a:rPr>
              <a:t>have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cure rate of greater </a:t>
            </a:r>
            <a:r>
              <a:rPr sz="2400" dirty="0">
                <a:latin typeface="Verdana"/>
                <a:cs typeface="Verdana"/>
              </a:rPr>
              <a:t>than  </a:t>
            </a:r>
            <a:r>
              <a:rPr sz="2400" spc="-10" dirty="0">
                <a:latin typeface="Verdana"/>
                <a:cs typeface="Verdana"/>
              </a:rPr>
              <a:t>90%.</a:t>
            </a:r>
            <a:endParaRPr sz="2400" dirty="0">
              <a:latin typeface="Verdana"/>
              <a:cs typeface="Verdana"/>
            </a:endParaRPr>
          </a:p>
          <a:p>
            <a:pPr marL="381000" marR="292100" indent="-342900">
              <a:lnSpc>
                <a:spcPct val="100000"/>
              </a:lnSpc>
              <a:spcBef>
                <a:spcPts val="60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Verdana"/>
                <a:cs typeface="Verdana"/>
              </a:rPr>
              <a:t>Patients with </a:t>
            </a:r>
            <a:r>
              <a:rPr sz="2400" dirty="0">
                <a:latin typeface="Verdana"/>
                <a:cs typeface="Verdana"/>
              </a:rPr>
              <a:t>AFP </a:t>
            </a:r>
            <a:r>
              <a:rPr sz="2400" spc="-5" dirty="0">
                <a:latin typeface="Verdana"/>
                <a:cs typeface="Verdana"/>
              </a:rPr>
              <a:t>and beta-hCG </a:t>
            </a:r>
            <a:r>
              <a:rPr sz="2400" spc="-10" dirty="0">
                <a:latin typeface="Verdana"/>
                <a:cs typeface="Verdana"/>
              </a:rPr>
              <a:t>levels </a:t>
            </a:r>
            <a:r>
              <a:rPr sz="2400" spc="-5" dirty="0">
                <a:latin typeface="Verdana"/>
                <a:cs typeface="Verdana"/>
              </a:rPr>
              <a:t>that </a:t>
            </a:r>
            <a:r>
              <a:rPr sz="2400" dirty="0">
                <a:latin typeface="Verdana"/>
                <a:cs typeface="Verdana"/>
              </a:rPr>
              <a:t>do  </a:t>
            </a:r>
            <a:r>
              <a:rPr sz="2400" spc="-5" dirty="0">
                <a:latin typeface="Verdana"/>
                <a:cs typeface="Verdana"/>
              </a:rPr>
              <a:t>not decline as expected after treatment have </a:t>
            </a:r>
            <a:r>
              <a:rPr sz="2400" dirty="0">
                <a:latin typeface="Verdana"/>
                <a:cs typeface="Verdana"/>
              </a:rPr>
              <a:t>a  </a:t>
            </a:r>
            <a:r>
              <a:rPr sz="2400" spc="-10" dirty="0">
                <a:latin typeface="Verdana"/>
                <a:cs typeface="Verdana"/>
              </a:rPr>
              <a:t>significantly </a:t>
            </a:r>
            <a:r>
              <a:rPr sz="2400" spc="-5" dirty="0">
                <a:latin typeface="Verdana"/>
                <a:cs typeface="Verdana"/>
              </a:rPr>
              <a:t>worse prognosis, and changes </a:t>
            </a:r>
            <a:r>
              <a:rPr sz="2400" spc="-10" dirty="0">
                <a:latin typeface="Verdana"/>
                <a:cs typeface="Verdana"/>
              </a:rPr>
              <a:t>in  </a:t>
            </a:r>
            <a:r>
              <a:rPr sz="2400" spc="-5" dirty="0">
                <a:latin typeface="Verdana"/>
                <a:cs typeface="Verdana"/>
              </a:rPr>
              <a:t>therapy should </a:t>
            </a:r>
            <a:r>
              <a:rPr sz="2400" dirty="0">
                <a:latin typeface="Verdana"/>
                <a:cs typeface="Verdana"/>
              </a:rPr>
              <a:t>be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considered.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110" y="755247"/>
            <a:ext cx="6663689" cy="553998"/>
          </a:xfrm>
        </p:spPr>
        <p:txBody>
          <a:bodyPr/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Prognostic Value :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7869" y="1878329"/>
            <a:ext cx="7776845" cy="4276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454659" indent="-3429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Verdana"/>
                <a:cs typeface="Verdana"/>
              </a:rPr>
              <a:t>Because curative </a:t>
            </a:r>
            <a:r>
              <a:rPr sz="2400" spc="-10" dirty="0">
                <a:latin typeface="Verdana"/>
                <a:cs typeface="Verdana"/>
              </a:rPr>
              <a:t>salvage </a:t>
            </a:r>
            <a:r>
              <a:rPr sz="2400" spc="-5" dirty="0">
                <a:latin typeface="Verdana"/>
                <a:cs typeface="Verdana"/>
              </a:rPr>
              <a:t>therapy </a:t>
            </a:r>
            <a:r>
              <a:rPr sz="2400" spc="-10" dirty="0">
                <a:latin typeface="Verdana"/>
                <a:cs typeface="Verdana"/>
              </a:rPr>
              <a:t>is possible,  </a:t>
            </a:r>
            <a:r>
              <a:rPr sz="2400" dirty="0">
                <a:latin typeface="Verdana"/>
                <a:cs typeface="Verdana"/>
              </a:rPr>
              <a:t>the </a:t>
            </a:r>
            <a:r>
              <a:rPr sz="2400" spc="-5" dirty="0">
                <a:latin typeface="Verdana"/>
                <a:cs typeface="Verdana"/>
              </a:rPr>
              <a:t>tumor markers are </a:t>
            </a:r>
            <a:r>
              <a:rPr sz="2400" spc="-10" dirty="0">
                <a:latin typeface="Verdana"/>
                <a:cs typeface="Verdana"/>
              </a:rPr>
              <a:t>followed </a:t>
            </a:r>
            <a:r>
              <a:rPr sz="2400" spc="-5" dirty="0">
                <a:latin typeface="Verdana"/>
                <a:cs typeface="Verdana"/>
              </a:rPr>
              <a:t>every 1-2  months for </a:t>
            </a:r>
            <a:r>
              <a:rPr sz="2400" dirty="0">
                <a:latin typeface="Verdana"/>
                <a:cs typeface="Verdana"/>
              </a:rPr>
              <a:t>1 </a:t>
            </a:r>
            <a:r>
              <a:rPr sz="2400" spc="-10" dirty="0">
                <a:latin typeface="Verdana"/>
                <a:cs typeface="Verdana"/>
              </a:rPr>
              <a:t>year </a:t>
            </a:r>
            <a:r>
              <a:rPr sz="2400" spc="-5" dirty="0">
                <a:latin typeface="Verdana"/>
                <a:cs typeface="Verdana"/>
              </a:rPr>
              <a:t>after treatment, then  quarterly for </a:t>
            </a:r>
            <a:r>
              <a:rPr sz="2400" dirty="0">
                <a:latin typeface="Verdana"/>
                <a:cs typeface="Verdana"/>
              </a:rPr>
              <a:t>1 </a:t>
            </a:r>
            <a:r>
              <a:rPr sz="2400" spc="-10" dirty="0">
                <a:latin typeface="Verdana"/>
                <a:cs typeface="Verdana"/>
              </a:rPr>
              <a:t>year, </a:t>
            </a:r>
            <a:r>
              <a:rPr sz="2400" spc="-5" dirty="0">
                <a:latin typeface="Verdana"/>
                <a:cs typeface="Verdana"/>
              </a:rPr>
              <a:t>and </a:t>
            </a:r>
            <a:r>
              <a:rPr sz="2400" spc="-10" dirty="0">
                <a:latin typeface="Verdana"/>
                <a:cs typeface="Verdana"/>
              </a:rPr>
              <a:t>less </a:t>
            </a:r>
            <a:r>
              <a:rPr sz="2400" spc="-5" dirty="0">
                <a:latin typeface="Verdana"/>
                <a:cs typeface="Verdana"/>
              </a:rPr>
              <a:t>frequently  thereafter.</a:t>
            </a:r>
            <a:endParaRPr sz="2400">
              <a:latin typeface="Verdana"/>
              <a:cs typeface="Verdana"/>
            </a:endParaRPr>
          </a:p>
          <a:p>
            <a:pPr marL="380365" marR="30480" indent="-342900">
              <a:lnSpc>
                <a:spcPct val="100000"/>
              </a:lnSpc>
              <a:spcBef>
                <a:spcPts val="59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Verdana"/>
                <a:cs typeface="Verdana"/>
              </a:rPr>
              <a:t>AFP </a:t>
            </a:r>
            <a:r>
              <a:rPr sz="2400" dirty="0">
                <a:latin typeface="Verdana"/>
                <a:cs typeface="Verdana"/>
              </a:rPr>
              <a:t>or </a:t>
            </a:r>
            <a:r>
              <a:rPr sz="2400" spc="-5" dirty="0">
                <a:latin typeface="Verdana"/>
                <a:cs typeface="Verdana"/>
              </a:rPr>
              <a:t>beta-hCG </a:t>
            </a:r>
            <a:r>
              <a:rPr sz="2400" spc="-10" dirty="0">
                <a:latin typeface="Verdana"/>
                <a:cs typeface="Verdana"/>
              </a:rPr>
              <a:t>elevation </a:t>
            </a:r>
            <a:r>
              <a:rPr sz="2400" spc="-5" dirty="0">
                <a:latin typeface="Verdana"/>
                <a:cs typeface="Verdana"/>
              </a:rPr>
              <a:t>is frequently the </a:t>
            </a:r>
            <a:r>
              <a:rPr sz="2400" spc="-10" dirty="0">
                <a:latin typeface="Verdana"/>
                <a:cs typeface="Verdana"/>
              </a:rPr>
              <a:t>first  evidence </a:t>
            </a:r>
            <a:r>
              <a:rPr sz="2400" spc="-5" dirty="0">
                <a:latin typeface="Verdana"/>
                <a:cs typeface="Verdana"/>
              </a:rPr>
              <a:t>of germ </a:t>
            </a:r>
            <a:r>
              <a:rPr sz="2400" spc="-10" dirty="0">
                <a:latin typeface="Verdana"/>
                <a:cs typeface="Verdana"/>
              </a:rPr>
              <a:t>cell </a:t>
            </a:r>
            <a:r>
              <a:rPr sz="2400" spc="-5" dirty="0">
                <a:latin typeface="Verdana"/>
                <a:cs typeface="Verdana"/>
              </a:rPr>
              <a:t>tumor recurrence; </a:t>
            </a:r>
            <a:r>
              <a:rPr sz="2400" dirty="0">
                <a:latin typeface="Verdana"/>
                <a:cs typeface="Verdana"/>
              </a:rPr>
              <a:t>a  </a:t>
            </a:r>
            <a:r>
              <a:rPr sz="2400" spc="-5" dirty="0">
                <a:latin typeface="Verdana"/>
                <a:cs typeface="Verdana"/>
              </a:rPr>
              <a:t>confirmed </a:t>
            </a:r>
            <a:r>
              <a:rPr sz="2400" spc="-10" dirty="0">
                <a:latin typeface="Verdana"/>
                <a:cs typeface="Verdana"/>
              </a:rPr>
              <a:t>elevation </a:t>
            </a:r>
            <a:r>
              <a:rPr sz="2400" spc="-5" dirty="0">
                <a:latin typeface="Verdana"/>
                <a:cs typeface="Verdana"/>
              </a:rPr>
              <a:t>should prompt reinstitution  of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therapy.</a:t>
            </a:r>
            <a:endParaRPr sz="2400">
              <a:latin typeface="Verdana"/>
              <a:cs typeface="Verdana"/>
            </a:endParaRPr>
          </a:p>
          <a:p>
            <a:pPr marL="38100" marR="1080135">
              <a:lnSpc>
                <a:spcPct val="120800"/>
              </a:lnSpc>
            </a:pPr>
            <a:r>
              <a:rPr sz="2400" spc="-5" dirty="0">
                <a:latin typeface="Verdana"/>
                <a:cs typeface="Verdana"/>
              </a:rPr>
              <a:t>Reference range- </a:t>
            </a:r>
            <a:r>
              <a:rPr sz="2400" dirty="0">
                <a:latin typeface="Verdana"/>
                <a:cs typeface="Verdana"/>
              </a:rPr>
              <a:t>0 - </a:t>
            </a:r>
            <a:r>
              <a:rPr sz="2400" spc="-5" dirty="0">
                <a:latin typeface="Verdana"/>
                <a:cs typeface="Verdana"/>
              </a:rPr>
              <a:t>10 kU/L or 0-12 mg/L  Half </a:t>
            </a:r>
            <a:r>
              <a:rPr sz="2400" spc="-10" dirty="0">
                <a:latin typeface="Verdana"/>
                <a:cs typeface="Verdana"/>
              </a:rPr>
              <a:t>life </a:t>
            </a:r>
            <a:r>
              <a:rPr sz="2400" spc="-5" dirty="0">
                <a:latin typeface="Verdana"/>
                <a:cs typeface="Verdana"/>
              </a:rPr>
              <a:t>in serum Approx. </a:t>
            </a:r>
            <a:r>
              <a:rPr sz="2400" dirty="0">
                <a:latin typeface="Verdana"/>
                <a:cs typeface="Verdana"/>
              </a:rPr>
              <a:t>5</a:t>
            </a:r>
            <a:r>
              <a:rPr sz="2400" spc="-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days.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510" y="18884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2012" y="18757"/>
            <a:ext cx="7903845" cy="24134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</a:br>
            <a:r>
              <a:rPr lang="en-US" sz="2000" dirty="0">
                <a:solidFill>
                  <a:srgbClr val="000000"/>
                </a:solidFill>
                <a:latin typeface="Verdana"/>
                <a:cs typeface="Verdana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Verdana"/>
                <a:cs typeface="Verdana"/>
              </a:rPr>
            </a:br>
            <a:r>
              <a:rPr lang="en-US" sz="36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Carcinoembryonic</a:t>
            </a:r>
            <a:r>
              <a:rPr lang="en-US" sz="3600" b="1" spc="-6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antigen :</a:t>
            </a:r>
            <a:r>
              <a:rPr lang="en-US" sz="3600" dirty="0" smtClean="0">
                <a:solidFill>
                  <a:srgbClr val="000000"/>
                </a:solidFill>
                <a:latin typeface="Verdana"/>
                <a:cs typeface="Verdana"/>
              </a:rPr>
              <a:t/>
            </a:r>
            <a:br>
              <a:rPr lang="en-US" sz="3600" dirty="0" smtClean="0">
                <a:solidFill>
                  <a:srgbClr val="000000"/>
                </a:solidFill>
                <a:latin typeface="Verdana"/>
                <a:cs typeface="Verdana"/>
              </a:rPr>
            </a:br>
            <a:r>
              <a:rPr lang="en-US" sz="2000" dirty="0">
                <a:solidFill>
                  <a:srgbClr val="000000"/>
                </a:solidFill>
                <a:latin typeface="Verdana"/>
                <a:cs typeface="Verdana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Verdana"/>
                <a:cs typeface="Verdana"/>
              </a:rPr>
            </a:br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</a:br>
            <a:r>
              <a:rPr sz="2000" dirty="0" smtClean="0">
                <a:solidFill>
                  <a:srgbClr val="000000"/>
                </a:solidFill>
                <a:latin typeface="Verdana"/>
                <a:cs typeface="Verdana"/>
              </a:rPr>
              <a:t>CEA </a:t>
            </a:r>
            <a:r>
              <a:rPr sz="2000" spc="-5" dirty="0">
                <a:solidFill>
                  <a:srgbClr val="000000"/>
                </a:solidFill>
                <a:latin typeface="Verdana"/>
                <a:cs typeface="Verdana"/>
              </a:rPr>
              <a:t>levels are </a:t>
            </a:r>
            <a:r>
              <a:rPr sz="2000" spc="-10" dirty="0">
                <a:solidFill>
                  <a:srgbClr val="000000"/>
                </a:solidFill>
                <a:latin typeface="Verdana"/>
                <a:cs typeface="Verdana"/>
              </a:rPr>
              <a:t>elevated </a:t>
            </a:r>
            <a:r>
              <a:rPr sz="2000" spc="-5" dirty="0">
                <a:solidFill>
                  <a:srgbClr val="000000"/>
                </a:solidFill>
                <a:latin typeface="Verdana"/>
                <a:cs typeface="Verdana"/>
              </a:rPr>
              <a:t>in </a:t>
            </a:r>
            <a:r>
              <a:rPr sz="2000" dirty="0">
                <a:solidFill>
                  <a:srgbClr val="000000"/>
                </a:solidFill>
                <a:latin typeface="Verdana"/>
                <a:cs typeface="Verdana"/>
              </a:rPr>
              <a:t>up </a:t>
            </a:r>
            <a:r>
              <a:rPr sz="2000" spc="-5" dirty="0">
                <a:solidFill>
                  <a:srgbClr val="000000"/>
                </a:solidFill>
                <a:latin typeface="Verdana"/>
                <a:cs typeface="Verdana"/>
              </a:rPr>
              <a:t>to 35% of patients with  endometrial</a:t>
            </a:r>
            <a:r>
              <a:rPr sz="2000" spc="-1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00000"/>
                </a:solidFill>
                <a:latin typeface="Verdana"/>
                <a:cs typeface="Verdana"/>
              </a:rPr>
              <a:t>cancer.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06338" y="1499284"/>
            <a:ext cx="8611871" cy="48735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bject 4"/>
          <p:cNvSpPr txBox="1"/>
          <p:nvPr/>
        </p:nvSpPr>
        <p:spPr>
          <a:xfrm>
            <a:off x="905510" y="25615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0155" y="2561590"/>
            <a:ext cx="7319009" cy="3811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764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CEA </a:t>
            </a:r>
            <a:r>
              <a:rPr sz="2000" spc="-5" dirty="0">
                <a:latin typeface="Verdana"/>
                <a:cs typeface="Verdana"/>
              </a:rPr>
              <a:t>immunohistochemistry cannot distinguish between  benign </a:t>
            </a:r>
            <a:r>
              <a:rPr sz="2000" dirty="0">
                <a:latin typeface="Verdana"/>
                <a:cs typeface="Verdana"/>
              </a:rPr>
              <a:t>and </a:t>
            </a:r>
            <a:r>
              <a:rPr sz="2000" spc="-5" dirty="0">
                <a:latin typeface="Verdana"/>
                <a:cs typeface="Verdana"/>
              </a:rPr>
              <a:t>malignant glandular proliferations of </a:t>
            </a:r>
            <a:r>
              <a:rPr sz="2000" dirty="0">
                <a:latin typeface="Verdana"/>
                <a:cs typeface="Verdana"/>
              </a:rPr>
              <a:t>the  </a:t>
            </a:r>
            <a:r>
              <a:rPr sz="2000" spc="-5" dirty="0">
                <a:latin typeface="Verdana"/>
                <a:cs typeface="Verdana"/>
              </a:rPr>
              <a:t>uterine cervix; therefore, </a:t>
            </a:r>
            <a:r>
              <a:rPr sz="2000" dirty="0">
                <a:latin typeface="Verdana"/>
                <a:cs typeface="Verdana"/>
              </a:rPr>
              <a:t>CEA </a:t>
            </a:r>
            <a:r>
              <a:rPr sz="2000" spc="-5" dirty="0">
                <a:latin typeface="Verdana"/>
                <a:cs typeface="Verdana"/>
              </a:rPr>
              <a:t>staining is </a:t>
            </a:r>
            <a:r>
              <a:rPr sz="2000" dirty="0">
                <a:latin typeface="Verdana"/>
                <a:cs typeface="Verdana"/>
              </a:rPr>
              <a:t>of no </a:t>
            </a:r>
            <a:r>
              <a:rPr sz="2000" spc="-5" dirty="0">
                <a:latin typeface="Verdana"/>
                <a:cs typeface="Verdana"/>
              </a:rPr>
              <a:t>value in  the differential diagnosis of endocervical and  endometrial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adenocarcinomas.</a:t>
            </a:r>
            <a:endParaRPr sz="2000" dirty="0">
              <a:latin typeface="Verdana"/>
              <a:cs typeface="Verdana"/>
            </a:endParaRPr>
          </a:p>
          <a:p>
            <a:pPr marL="12700" marR="5080">
              <a:lnSpc>
                <a:spcPct val="100200"/>
              </a:lnSpc>
              <a:spcBef>
                <a:spcPts val="495"/>
              </a:spcBef>
            </a:pPr>
            <a:r>
              <a:rPr sz="2000" dirty="0">
                <a:latin typeface="Verdana"/>
                <a:cs typeface="Verdana"/>
              </a:rPr>
              <a:t>Most </a:t>
            </a:r>
            <a:r>
              <a:rPr sz="2000" spc="-10" dirty="0">
                <a:latin typeface="Verdana"/>
                <a:cs typeface="Verdana"/>
              </a:rPr>
              <a:t>epithelial </a:t>
            </a:r>
            <a:r>
              <a:rPr sz="2000" spc="-5" dirty="0">
                <a:latin typeface="Verdana"/>
                <a:cs typeface="Verdana"/>
              </a:rPr>
              <a:t>neoplasms </a:t>
            </a:r>
            <a:r>
              <a:rPr sz="2000" dirty="0">
                <a:latin typeface="Verdana"/>
                <a:cs typeface="Verdana"/>
              </a:rPr>
              <a:t>of the </a:t>
            </a:r>
            <a:r>
              <a:rPr sz="2000" spc="-5" dirty="0">
                <a:latin typeface="Verdana"/>
                <a:cs typeface="Verdana"/>
              </a:rPr>
              <a:t>ovary also express </a:t>
            </a:r>
            <a:r>
              <a:rPr sz="2000" dirty="0">
                <a:latin typeface="Verdana"/>
                <a:cs typeface="Verdana"/>
              </a:rPr>
              <a:t>CEA.  </a:t>
            </a:r>
            <a:r>
              <a:rPr sz="2000" spc="-5" dirty="0">
                <a:latin typeface="Verdana"/>
                <a:cs typeface="Verdana"/>
              </a:rPr>
              <a:t>Such as Brenner, endometrioid, clear </a:t>
            </a:r>
            <a:r>
              <a:rPr sz="2000" spc="-10" dirty="0">
                <a:latin typeface="Verdana"/>
                <a:cs typeface="Verdana"/>
              </a:rPr>
              <a:t>cell, </a:t>
            </a:r>
            <a:r>
              <a:rPr sz="2000" spc="-5" dirty="0">
                <a:latin typeface="Verdana"/>
                <a:cs typeface="Verdana"/>
              </a:rPr>
              <a:t>and serous  tumors.</a:t>
            </a:r>
            <a:endParaRPr sz="2000" dirty="0">
              <a:latin typeface="Verdana"/>
              <a:cs typeface="Verdana"/>
            </a:endParaRPr>
          </a:p>
          <a:p>
            <a:pPr marL="12700" marR="20955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Verdana"/>
                <a:cs typeface="Verdana"/>
              </a:rPr>
              <a:t>CEA </a:t>
            </a:r>
            <a:r>
              <a:rPr sz="2000" spc="-5" dirty="0">
                <a:latin typeface="Verdana"/>
                <a:cs typeface="Verdana"/>
              </a:rPr>
              <a:t>is frequently present in patients with cancer that  has metastasized to the ovary; that is because the  primary cancer is generally mammary or gastrointestinal  in origin, </a:t>
            </a:r>
            <a:r>
              <a:rPr sz="2000" dirty="0">
                <a:latin typeface="Verdana"/>
                <a:cs typeface="Verdana"/>
              </a:rPr>
              <a:t>and such </a:t>
            </a:r>
            <a:r>
              <a:rPr sz="2000" spc="-5" dirty="0">
                <a:latin typeface="Verdana"/>
                <a:cs typeface="Verdana"/>
              </a:rPr>
              <a:t>tumors frequently contain</a:t>
            </a:r>
            <a:r>
              <a:rPr sz="2000" spc="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CEA.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05510" y="41490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5510" y="51269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068" y="899160"/>
            <a:ext cx="525653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/>
              <a:t>Lactate</a:t>
            </a:r>
            <a:r>
              <a:rPr sz="3600" b="1" spc="-85" dirty="0"/>
              <a:t> </a:t>
            </a:r>
            <a:r>
              <a:rPr sz="3600" b="1" spc="-5" dirty="0"/>
              <a:t>Dehydrogenase</a:t>
            </a:r>
            <a:endParaRPr sz="3600" b="1" dirty="0"/>
          </a:p>
        </p:txBody>
      </p:sp>
      <p:sp>
        <p:nvSpPr>
          <p:cNvPr id="4" name="object 4"/>
          <p:cNvSpPr txBox="1"/>
          <p:nvPr/>
        </p:nvSpPr>
        <p:spPr>
          <a:xfrm>
            <a:off x="1295400" y="1780654"/>
            <a:ext cx="6780532" cy="19236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LDH </a:t>
            </a:r>
            <a:r>
              <a:rPr sz="2000" spc="-5" dirty="0">
                <a:latin typeface="Verdana"/>
                <a:cs typeface="Verdana"/>
              </a:rPr>
              <a:t>is involved in tumor </a:t>
            </a:r>
            <a:r>
              <a:rPr sz="2000" spc="-10" dirty="0">
                <a:latin typeface="Verdana"/>
                <a:cs typeface="Verdana"/>
              </a:rPr>
              <a:t>initiation </a:t>
            </a:r>
            <a:r>
              <a:rPr sz="2000" spc="-5" dirty="0">
                <a:latin typeface="Verdana"/>
                <a:cs typeface="Verdana"/>
              </a:rPr>
              <a:t>and </a:t>
            </a:r>
            <a:r>
              <a:rPr sz="2000" spc="-10" dirty="0">
                <a:latin typeface="Verdana"/>
                <a:cs typeface="Verdana"/>
              </a:rPr>
              <a:t>metabolism.  </a:t>
            </a:r>
            <a:r>
              <a:rPr sz="2000" spc="-5" dirty="0">
                <a:latin typeface="Verdana"/>
                <a:cs typeface="Verdana"/>
              </a:rPr>
              <a:t>Cancer cells rely on increased glycolysis resulting in  increased lactate production in addition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aerobic  respiration in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mitochondria, even under oxygen-  sufficient conditions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Verdana"/>
                <a:cs typeface="Verdana"/>
              </a:rPr>
              <a:t>Elevated </a:t>
            </a:r>
            <a:r>
              <a:rPr sz="2000" spc="-10" dirty="0">
                <a:latin typeface="Verdana"/>
                <a:cs typeface="Verdana"/>
              </a:rPr>
              <a:t>levels </a:t>
            </a:r>
            <a:r>
              <a:rPr sz="2000" dirty="0">
                <a:latin typeface="Verdana"/>
                <a:cs typeface="Verdana"/>
              </a:rPr>
              <a:t>found </a:t>
            </a:r>
            <a:r>
              <a:rPr sz="2000" spc="-10" dirty="0">
                <a:latin typeface="Verdana"/>
                <a:cs typeface="Verdana"/>
              </a:rPr>
              <a:t>in</a:t>
            </a:r>
            <a:r>
              <a:rPr sz="2000" spc="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Dysgerminoma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19069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36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sz="36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sz="36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endParaRPr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611870" cy="4860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4045" marR="88265" indent="-342900" algn="just">
              <a:lnSpc>
                <a:spcPct val="100000"/>
              </a:lnSpc>
              <a:spcBef>
                <a:spcPts val="100"/>
              </a:spcBef>
              <a:tabLst>
                <a:tab pos="61404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pc="-5" dirty="0"/>
              <a:t>Inhibin is </a:t>
            </a:r>
            <a:r>
              <a:rPr dirty="0"/>
              <a:t>a </a:t>
            </a:r>
            <a:r>
              <a:rPr spc="-5" dirty="0"/>
              <a:t>peptide hormone normally</a:t>
            </a:r>
            <a:r>
              <a:rPr spc="-105" dirty="0"/>
              <a:t> </a:t>
            </a:r>
            <a:r>
              <a:rPr spc="-5" dirty="0"/>
              <a:t>produced  </a:t>
            </a:r>
            <a:r>
              <a:rPr dirty="0"/>
              <a:t>by </a:t>
            </a:r>
            <a:r>
              <a:rPr spc="-10" dirty="0"/>
              <a:t>ovarian </a:t>
            </a:r>
            <a:r>
              <a:rPr spc="-5" dirty="0"/>
              <a:t>granulosa</a:t>
            </a:r>
            <a:r>
              <a:rPr spc="-35" dirty="0"/>
              <a:t> </a:t>
            </a:r>
            <a:r>
              <a:rPr spc="-10" dirty="0"/>
              <a:t>cells.</a:t>
            </a:r>
            <a:endParaRPr dirty="0">
              <a:latin typeface="Times New Roman"/>
              <a:cs typeface="Times New Roman"/>
            </a:endParaRPr>
          </a:p>
          <a:p>
            <a:pPr marL="614045" marR="30480" indent="-342900" algn="just">
              <a:lnSpc>
                <a:spcPct val="100000"/>
              </a:lnSpc>
              <a:spcBef>
                <a:spcPts val="600"/>
              </a:spcBef>
              <a:tabLst>
                <a:tab pos="614045" algn="l"/>
              </a:tabLst>
            </a:pPr>
            <a:r>
              <a:rPr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pc="-10" dirty="0"/>
              <a:t>It </a:t>
            </a:r>
            <a:r>
              <a:rPr spc="-5" dirty="0"/>
              <a:t>inhibits the </a:t>
            </a:r>
            <a:r>
              <a:rPr spc="-10" dirty="0"/>
              <a:t>secretion </a:t>
            </a:r>
            <a:r>
              <a:rPr spc="-5" dirty="0"/>
              <a:t>of FSH </a:t>
            </a:r>
            <a:r>
              <a:rPr dirty="0"/>
              <a:t>by the </a:t>
            </a:r>
            <a:r>
              <a:rPr spc="-5" dirty="0"/>
              <a:t>anterior  pituitary gland. </a:t>
            </a:r>
            <a:r>
              <a:rPr spc="-10" dirty="0"/>
              <a:t>It </a:t>
            </a:r>
            <a:r>
              <a:rPr spc="-5" dirty="0"/>
              <a:t>reaches </a:t>
            </a:r>
            <a:r>
              <a:rPr dirty="0"/>
              <a:t>a </a:t>
            </a:r>
            <a:r>
              <a:rPr spc="-5" dirty="0"/>
              <a:t>peak of </a:t>
            </a:r>
            <a:r>
              <a:rPr spc="-10" dirty="0"/>
              <a:t>772 </a:t>
            </a:r>
            <a:r>
              <a:rPr dirty="0"/>
              <a:t>± 38  </a:t>
            </a:r>
            <a:r>
              <a:rPr spc="-5" dirty="0"/>
              <a:t>U/L </a:t>
            </a:r>
            <a:r>
              <a:rPr spc="-10" dirty="0"/>
              <a:t>in </a:t>
            </a:r>
            <a:r>
              <a:rPr spc="-5" dirty="0"/>
              <a:t>the </a:t>
            </a:r>
            <a:r>
              <a:rPr spc="-10" dirty="0"/>
              <a:t>follicular </a:t>
            </a:r>
            <a:r>
              <a:rPr spc="-5" dirty="0"/>
              <a:t>phase </a:t>
            </a:r>
            <a:r>
              <a:rPr dirty="0"/>
              <a:t>of the </a:t>
            </a:r>
            <a:r>
              <a:rPr spc="-5" dirty="0"/>
              <a:t>menstrual </a:t>
            </a:r>
            <a:r>
              <a:rPr spc="-10" dirty="0"/>
              <a:t>cycle  </a:t>
            </a:r>
            <a:r>
              <a:rPr spc="-5" dirty="0"/>
              <a:t>and usually becomes nondetectable after  menopause</a:t>
            </a:r>
            <a:r>
              <a:rPr spc="-5" dirty="0" smtClean="0"/>
              <a:t>.</a:t>
            </a:r>
            <a:endParaRPr lang="en-US" spc="-5" dirty="0" smtClean="0"/>
          </a:p>
          <a:p>
            <a:pPr marL="614045" marR="30480" indent="-342900" algn="just">
              <a:lnSpc>
                <a:spcPct val="100000"/>
              </a:lnSpc>
              <a:spcBef>
                <a:spcPts val="600"/>
              </a:spcBef>
              <a:tabLst>
                <a:tab pos="614045" algn="l"/>
              </a:tabLst>
            </a:pPr>
            <a:r>
              <a:rPr lang="en-US" dirty="0" smtClean="0"/>
              <a:t>   An </a:t>
            </a:r>
            <a:r>
              <a:rPr lang="en-US" spc="-10" dirty="0"/>
              <a:t>elevated inhibin level </a:t>
            </a:r>
            <a:r>
              <a:rPr lang="en-US" spc="-5" dirty="0"/>
              <a:t>in </a:t>
            </a:r>
            <a:r>
              <a:rPr lang="en-US" dirty="0"/>
              <a:t>a </a:t>
            </a:r>
            <a:r>
              <a:rPr lang="en-US" spc="-5" dirty="0"/>
              <a:t>postmenopausal  woman or </a:t>
            </a:r>
            <a:r>
              <a:rPr lang="en-US" dirty="0"/>
              <a:t>a </a:t>
            </a:r>
            <a:r>
              <a:rPr lang="en-US" spc="-5" dirty="0"/>
              <a:t>premenopausal woman presenting  with amenorrhea and </a:t>
            </a:r>
            <a:r>
              <a:rPr lang="en-US" spc="-10" dirty="0"/>
              <a:t>infertility is </a:t>
            </a:r>
            <a:r>
              <a:rPr lang="en-US" spc="-5" dirty="0"/>
              <a:t>suggestive of,  </a:t>
            </a:r>
            <a:r>
              <a:rPr lang="en-US" dirty="0"/>
              <a:t>but </a:t>
            </a:r>
            <a:r>
              <a:rPr lang="en-US" spc="-5" dirty="0"/>
              <a:t>not </a:t>
            </a:r>
            <a:r>
              <a:rPr lang="en-US" spc="-10" dirty="0"/>
              <a:t>specific </a:t>
            </a:r>
            <a:r>
              <a:rPr lang="en-US" spc="-5" dirty="0"/>
              <a:t>for, </a:t>
            </a:r>
            <a:r>
              <a:rPr lang="en-US" dirty="0"/>
              <a:t>the </a:t>
            </a:r>
            <a:r>
              <a:rPr lang="en-US" spc="-5" dirty="0"/>
              <a:t>presence of </a:t>
            </a:r>
            <a:r>
              <a:rPr lang="en-US" dirty="0"/>
              <a:t>a </a:t>
            </a:r>
            <a:r>
              <a:rPr lang="en-US" spc="-5" dirty="0"/>
              <a:t>granulosa  cell tumor. Inhibin </a:t>
            </a:r>
            <a:r>
              <a:rPr lang="en-US" spc="-10" dirty="0"/>
              <a:t>levels </a:t>
            </a:r>
            <a:r>
              <a:rPr lang="en-US" spc="-5" dirty="0"/>
              <a:t>can </a:t>
            </a:r>
            <a:r>
              <a:rPr lang="en-US" spc="-10" dirty="0"/>
              <a:t>also </a:t>
            </a:r>
            <a:r>
              <a:rPr lang="en-US" spc="-5" dirty="0"/>
              <a:t>be used for  </a:t>
            </a:r>
            <a:r>
              <a:rPr lang="en-US" dirty="0"/>
              <a:t>tumor </a:t>
            </a:r>
            <a:r>
              <a:rPr lang="en-US" spc="-10" dirty="0"/>
              <a:t>surveillance </a:t>
            </a:r>
            <a:r>
              <a:rPr lang="en-US" spc="-5" dirty="0"/>
              <a:t>after treatment </a:t>
            </a:r>
            <a:r>
              <a:rPr lang="en-US" dirty="0"/>
              <a:t>to </a:t>
            </a:r>
            <a:r>
              <a:rPr lang="en-US" spc="-5" dirty="0"/>
              <a:t>assess for  residual or recurrent</a:t>
            </a:r>
            <a:r>
              <a:rPr lang="en-US" spc="-30" dirty="0"/>
              <a:t> </a:t>
            </a:r>
            <a:r>
              <a:rPr lang="en-US" spc="-10" dirty="0"/>
              <a:t>disease</a:t>
            </a:r>
            <a:endParaRPr dirty="0">
              <a:latin typeface="Times New Roman"/>
              <a:cs typeface="Times New Roman"/>
            </a:endParaRPr>
          </a:p>
          <a:p>
            <a:pPr marL="614045" marR="115570" indent="-342900" algn="just">
              <a:lnSpc>
                <a:spcPct val="100000"/>
              </a:lnSpc>
              <a:spcBef>
                <a:spcPts val="600"/>
              </a:spcBef>
              <a:tabLst>
                <a:tab pos="614045" algn="l"/>
              </a:tabLst>
            </a:pPr>
            <a:r>
              <a:rPr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pc="-5" dirty="0"/>
              <a:t>Certain </a:t>
            </a:r>
            <a:r>
              <a:rPr spc="-10" dirty="0"/>
              <a:t>ovarian </a:t>
            </a:r>
            <a:r>
              <a:rPr spc="-5" dirty="0"/>
              <a:t>tumors, mostly mucinous  epithelial </a:t>
            </a:r>
            <a:r>
              <a:rPr spc="-10" dirty="0"/>
              <a:t>ovarian </a:t>
            </a:r>
            <a:r>
              <a:rPr spc="-5" dirty="0"/>
              <a:t>carcinomas and granulosa </a:t>
            </a:r>
            <a:r>
              <a:rPr spc="-10" dirty="0"/>
              <a:t>cell  </a:t>
            </a:r>
            <a:r>
              <a:rPr spc="-5" dirty="0"/>
              <a:t>tumors, </a:t>
            </a:r>
            <a:r>
              <a:rPr spc="-10" dirty="0"/>
              <a:t>also </a:t>
            </a:r>
            <a:r>
              <a:rPr spc="-5" dirty="0"/>
              <a:t>produce </a:t>
            </a:r>
            <a:r>
              <a:rPr spc="-10" dirty="0"/>
              <a:t>inhibin, </a:t>
            </a:r>
            <a:r>
              <a:rPr spc="-5" dirty="0"/>
              <a:t>and its serum  </a:t>
            </a:r>
            <a:r>
              <a:rPr spc="-10" dirty="0"/>
              <a:t>levels </a:t>
            </a:r>
            <a:r>
              <a:rPr spc="-5" dirty="0"/>
              <a:t>reflect </a:t>
            </a:r>
            <a:r>
              <a:rPr dirty="0"/>
              <a:t>the tumor</a:t>
            </a:r>
            <a:r>
              <a:rPr spc="-55" dirty="0"/>
              <a:t> </a:t>
            </a:r>
            <a:r>
              <a:rPr spc="-5" dirty="0"/>
              <a:t>burden.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914400"/>
            <a:ext cx="71628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tumor marker</a:t>
            </a:r>
            <a:r>
              <a:rPr b="1" spc="-7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should…</a:t>
            </a:r>
            <a:endParaRPr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1410" y="2233929"/>
            <a:ext cx="7809865" cy="28892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23545" indent="-411480">
              <a:lnSpc>
                <a:spcPct val="100000"/>
              </a:lnSpc>
              <a:spcBef>
                <a:spcPts val="700"/>
              </a:spcBef>
              <a:buAutoNum type="arabicPeriod"/>
              <a:tabLst>
                <a:tab pos="424180" algn="l"/>
              </a:tabLst>
            </a:pPr>
            <a:r>
              <a:rPr sz="2400" spc="-10" dirty="0">
                <a:latin typeface="Verdana"/>
                <a:cs typeface="Verdana"/>
              </a:rPr>
              <a:t>It </a:t>
            </a:r>
            <a:r>
              <a:rPr sz="2400" spc="-5" dirty="0">
                <a:latin typeface="Verdana"/>
                <a:cs typeface="Verdana"/>
              </a:rPr>
              <a:t>should </a:t>
            </a:r>
            <a:r>
              <a:rPr sz="2400" dirty="0">
                <a:latin typeface="Verdana"/>
                <a:cs typeface="Verdana"/>
              </a:rPr>
              <a:t>be </a:t>
            </a:r>
            <a:r>
              <a:rPr sz="2400" spc="-5" dirty="0">
                <a:latin typeface="Verdana"/>
                <a:cs typeface="Verdana"/>
              </a:rPr>
              <a:t>highly</a:t>
            </a:r>
            <a:r>
              <a:rPr sz="2400" spc="-2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sensitive</a:t>
            </a:r>
            <a:endParaRPr sz="2400" dirty="0">
              <a:latin typeface="Verdana"/>
              <a:cs typeface="Verdana"/>
            </a:endParaRPr>
          </a:p>
          <a:p>
            <a:pPr marL="423545" indent="-41148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24180" algn="l"/>
              </a:tabLst>
            </a:pPr>
            <a:r>
              <a:rPr sz="2400" spc="-10" dirty="0">
                <a:latin typeface="Verdana"/>
                <a:cs typeface="Verdana"/>
              </a:rPr>
              <a:t>It </a:t>
            </a:r>
            <a:r>
              <a:rPr sz="2400" spc="-5" dirty="0">
                <a:latin typeface="Verdana"/>
                <a:cs typeface="Verdana"/>
              </a:rPr>
              <a:t>should </a:t>
            </a:r>
            <a:r>
              <a:rPr sz="2400" dirty="0">
                <a:latin typeface="Verdana"/>
                <a:cs typeface="Verdana"/>
              </a:rPr>
              <a:t>be </a:t>
            </a:r>
            <a:r>
              <a:rPr sz="2400" spc="-5" dirty="0">
                <a:latin typeface="Verdana"/>
                <a:cs typeface="Verdana"/>
              </a:rPr>
              <a:t>highly</a:t>
            </a:r>
            <a:r>
              <a:rPr sz="2400" spc="-2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specific</a:t>
            </a:r>
            <a:endParaRPr sz="2400" dirty="0">
              <a:latin typeface="Verdana"/>
              <a:cs typeface="Verdana"/>
            </a:endParaRPr>
          </a:p>
          <a:p>
            <a:pPr marL="12700" marR="986155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424180" algn="l"/>
              </a:tabLst>
            </a:pPr>
            <a:r>
              <a:rPr sz="2400" spc="-5" dirty="0">
                <a:latin typeface="Verdana"/>
                <a:cs typeface="Verdana"/>
              </a:rPr>
              <a:t>100% accuracy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differentiating between  healthy </a:t>
            </a:r>
            <a:r>
              <a:rPr sz="2400" spc="-10" dirty="0">
                <a:latin typeface="Verdana"/>
                <a:cs typeface="Verdana"/>
              </a:rPr>
              <a:t>individuals </a:t>
            </a:r>
            <a:r>
              <a:rPr sz="2400" dirty="0">
                <a:latin typeface="Verdana"/>
                <a:cs typeface="Verdana"/>
              </a:rPr>
              <a:t>and tumor</a:t>
            </a:r>
            <a:r>
              <a:rPr sz="2400" spc="-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patients.</a:t>
            </a:r>
            <a:endParaRPr sz="240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24180" algn="l"/>
              </a:tabLst>
            </a:pPr>
            <a:r>
              <a:rPr sz="2400" spc="-5" dirty="0">
                <a:latin typeface="Verdana"/>
                <a:cs typeface="Verdana"/>
              </a:rPr>
              <a:t>should </a:t>
            </a:r>
            <a:r>
              <a:rPr sz="2400" dirty="0">
                <a:latin typeface="Verdana"/>
                <a:cs typeface="Verdana"/>
              </a:rPr>
              <a:t>be </a:t>
            </a:r>
            <a:r>
              <a:rPr sz="2400" spc="-5" dirty="0">
                <a:latin typeface="Verdana"/>
                <a:cs typeface="Verdana"/>
              </a:rPr>
              <a:t>able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5" dirty="0">
                <a:latin typeface="Verdana"/>
                <a:cs typeface="Verdana"/>
              </a:rPr>
              <a:t>differentiate between  neoplastic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-5" dirty="0">
                <a:latin typeface="Verdana"/>
                <a:cs typeface="Verdana"/>
              </a:rPr>
              <a:t>non-neoplastic disease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-5" dirty="0">
                <a:latin typeface="Verdana"/>
                <a:cs typeface="Verdana"/>
              </a:rPr>
              <a:t>show  </a:t>
            </a:r>
            <a:r>
              <a:rPr sz="2400" spc="-10" dirty="0">
                <a:latin typeface="Verdana"/>
                <a:cs typeface="Verdana"/>
              </a:rPr>
              <a:t>positive correlation </a:t>
            </a:r>
            <a:r>
              <a:rPr sz="2400" spc="-5" dirty="0">
                <a:latin typeface="Verdana"/>
                <a:cs typeface="Verdana"/>
              </a:rPr>
              <a:t>with </a:t>
            </a:r>
            <a:r>
              <a:rPr sz="2400" dirty="0">
                <a:latin typeface="Verdana"/>
                <a:cs typeface="Verdana"/>
              </a:rPr>
              <a:t>tumor </a:t>
            </a:r>
            <a:r>
              <a:rPr sz="2400" spc="-5" dirty="0">
                <a:latin typeface="Verdana"/>
                <a:cs typeface="Verdana"/>
              </a:rPr>
              <a:t>volume and</a:t>
            </a:r>
            <a:r>
              <a:rPr sz="2400" spc="-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extent.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838200"/>
            <a:ext cx="50292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/>
              <a:t>Other </a:t>
            </a:r>
            <a:r>
              <a:rPr sz="3600" b="1" dirty="0"/>
              <a:t>Tumor</a:t>
            </a:r>
            <a:r>
              <a:rPr sz="3600" b="1" spc="-105" dirty="0"/>
              <a:t> </a:t>
            </a:r>
            <a:r>
              <a:rPr sz="3600" b="1" dirty="0"/>
              <a:t>Markers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421435"/>
            <a:ext cx="8077200" cy="5566909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90"/>
              </a:spcBef>
            </a:pPr>
            <a:r>
              <a:rPr sz="2400" b="1" spc="-5" dirty="0">
                <a:latin typeface="Verdana"/>
                <a:cs typeface="Verdana"/>
              </a:rPr>
              <a:t>Estradiol</a:t>
            </a:r>
            <a:endParaRPr sz="2400" b="1" dirty="0">
              <a:latin typeface="Verdana"/>
              <a:cs typeface="Verdana"/>
            </a:endParaRPr>
          </a:p>
          <a:p>
            <a:pPr marL="38100" marR="200025">
              <a:lnSpc>
                <a:spcPct val="100000"/>
              </a:lnSpc>
              <a:spcBef>
                <a:spcPts val="590"/>
              </a:spcBef>
            </a:pPr>
            <a:r>
              <a:rPr sz="2400" spc="40" dirty="0" smtClean="0">
                <a:latin typeface="Verdana"/>
                <a:cs typeface="Verdana"/>
              </a:rPr>
              <a:t>Estradiol </a:t>
            </a:r>
            <a:r>
              <a:rPr sz="2400" spc="-5" dirty="0">
                <a:latin typeface="Verdana"/>
                <a:cs typeface="Verdana"/>
              </a:rPr>
              <a:t>was </a:t>
            </a:r>
            <a:r>
              <a:rPr sz="2400" dirty="0">
                <a:latin typeface="Verdana"/>
                <a:cs typeface="Verdana"/>
              </a:rPr>
              <a:t>one of the </a:t>
            </a:r>
            <a:r>
              <a:rPr sz="2400" spc="-10" dirty="0">
                <a:latin typeface="Verdana"/>
                <a:cs typeface="Verdana"/>
              </a:rPr>
              <a:t>first </a:t>
            </a:r>
            <a:r>
              <a:rPr sz="2400" spc="-5" dirty="0">
                <a:latin typeface="Verdana"/>
                <a:cs typeface="Verdana"/>
              </a:rPr>
              <a:t>markers</a:t>
            </a:r>
            <a:r>
              <a:rPr sz="2400" spc="-11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identified  </a:t>
            </a:r>
            <a:r>
              <a:rPr sz="2400" spc="-5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the </a:t>
            </a:r>
            <a:r>
              <a:rPr sz="2400" spc="-5" dirty="0">
                <a:latin typeface="Verdana"/>
                <a:cs typeface="Verdana"/>
              </a:rPr>
              <a:t>serum of patients with granulosa cell  tumors</a:t>
            </a:r>
            <a:r>
              <a:rPr sz="2400" spc="-5" dirty="0" smtClean="0">
                <a:latin typeface="Verdana"/>
                <a:cs typeface="Verdana"/>
              </a:rPr>
              <a:t>. </a:t>
            </a:r>
            <a:endParaRPr lang="en-US" sz="2400" spc="-5" dirty="0" smtClean="0">
              <a:latin typeface="Verdana"/>
              <a:cs typeface="Verdana"/>
            </a:endParaRPr>
          </a:p>
          <a:p>
            <a:pPr marL="38100" marR="200025">
              <a:lnSpc>
                <a:spcPct val="100000"/>
              </a:lnSpc>
              <a:spcBef>
                <a:spcPts val="590"/>
              </a:spcBef>
            </a:pPr>
            <a:r>
              <a:rPr lang="en-US" sz="2400" b="1" spc="-10" dirty="0">
                <a:latin typeface="Verdana"/>
                <a:cs typeface="Verdana"/>
              </a:rPr>
              <a:t>Topoisomerase II </a:t>
            </a:r>
            <a:r>
              <a:rPr lang="en-US" sz="2400" dirty="0">
                <a:latin typeface="Verdana"/>
                <a:cs typeface="Verdana"/>
              </a:rPr>
              <a:t>has </a:t>
            </a:r>
            <a:r>
              <a:rPr lang="en-US" sz="2400" spc="-5" dirty="0">
                <a:latin typeface="Verdana"/>
                <a:cs typeface="Verdana"/>
              </a:rPr>
              <a:t>emerged as </a:t>
            </a:r>
            <a:r>
              <a:rPr lang="en-US" sz="2400" dirty="0">
                <a:latin typeface="Verdana"/>
                <a:cs typeface="Verdana"/>
              </a:rPr>
              <a:t>a </a:t>
            </a:r>
            <a:r>
              <a:rPr lang="en-US" sz="2400" spc="-5" dirty="0">
                <a:latin typeface="Verdana"/>
                <a:cs typeface="Verdana"/>
              </a:rPr>
              <a:t>promising,  </a:t>
            </a:r>
            <a:r>
              <a:rPr lang="en-US" sz="2400" spc="-10" dirty="0">
                <a:latin typeface="Verdana"/>
                <a:cs typeface="Verdana"/>
              </a:rPr>
              <a:t>clinically </a:t>
            </a:r>
            <a:r>
              <a:rPr lang="en-US" sz="2400" spc="-5" dirty="0">
                <a:latin typeface="Verdana"/>
                <a:cs typeface="Verdana"/>
              </a:rPr>
              <a:t>relevant biomarker for </a:t>
            </a:r>
            <a:r>
              <a:rPr lang="en-US" sz="2400" spc="-10" dirty="0">
                <a:latin typeface="Verdana"/>
                <a:cs typeface="Verdana"/>
              </a:rPr>
              <a:t>survival </a:t>
            </a:r>
            <a:r>
              <a:rPr lang="en-US" sz="2400" spc="-5" dirty="0">
                <a:latin typeface="Verdana"/>
                <a:cs typeface="Verdana"/>
              </a:rPr>
              <a:t>in  patients with advanced epithelial </a:t>
            </a:r>
            <a:r>
              <a:rPr lang="en-US" sz="2400" spc="-10" dirty="0">
                <a:latin typeface="Verdana"/>
                <a:cs typeface="Verdana"/>
              </a:rPr>
              <a:t>ovarian  </a:t>
            </a:r>
            <a:r>
              <a:rPr lang="en-US" sz="2400" spc="-5" dirty="0">
                <a:latin typeface="Verdana"/>
                <a:cs typeface="Verdana"/>
              </a:rPr>
              <a:t>cancer. Its </a:t>
            </a:r>
            <a:r>
              <a:rPr lang="en-US" sz="2400" spc="-10" dirty="0">
                <a:latin typeface="Verdana"/>
                <a:cs typeface="Verdana"/>
              </a:rPr>
              <a:t>expression </a:t>
            </a:r>
            <a:r>
              <a:rPr lang="en-US" sz="2400" spc="-5" dirty="0">
                <a:latin typeface="Verdana"/>
                <a:cs typeface="Verdana"/>
              </a:rPr>
              <a:t>is detected in tumor  samples </a:t>
            </a:r>
            <a:r>
              <a:rPr lang="en-US" sz="2400" dirty="0">
                <a:latin typeface="Verdana"/>
                <a:cs typeface="Verdana"/>
              </a:rPr>
              <a:t>by</a:t>
            </a:r>
            <a:r>
              <a:rPr lang="en-US" sz="2400" spc="-35" dirty="0">
                <a:latin typeface="Verdana"/>
                <a:cs typeface="Verdana"/>
              </a:rPr>
              <a:t> </a:t>
            </a:r>
            <a:r>
              <a:rPr lang="en-US" sz="2400" spc="-5" dirty="0" smtClean="0">
                <a:latin typeface="Verdana"/>
                <a:cs typeface="Verdana"/>
              </a:rPr>
              <a:t>immunohistochemistry</a:t>
            </a:r>
          </a:p>
          <a:p>
            <a:pPr marL="38100" marR="200025">
              <a:spcBef>
                <a:spcPts val="590"/>
              </a:spcBef>
            </a:pPr>
            <a:r>
              <a:rPr lang="en-US" sz="24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Serum carbohydrate antigen 19-9 </a:t>
            </a:r>
            <a:r>
              <a:rPr lang="en-US" sz="24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sz="2400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elevated </a:t>
            </a:r>
            <a:r>
              <a:rPr lang="en-US" sz="24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 to  35% of </a:t>
            </a:r>
            <a:r>
              <a:rPr lang="en-US" sz="24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patients with endometrial cancer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can be  used </a:t>
            </a:r>
            <a:r>
              <a:rPr lang="en-US" sz="24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4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follow-up evaluation of patients with  mucinous borderline ovarian</a:t>
            </a:r>
            <a:r>
              <a:rPr lang="en-US" sz="2400" spc="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tumors.</a:t>
            </a:r>
          </a:p>
          <a:p>
            <a:pPr marL="38100" marR="200025">
              <a:lnSpc>
                <a:spcPct val="100000"/>
              </a:lnSpc>
              <a:spcBef>
                <a:spcPts val="590"/>
              </a:spcBef>
            </a:pP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069" y="836929"/>
            <a:ext cx="6885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Squamous cell carcinoma</a:t>
            </a:r>
            <a:r>
              <a:rPr sz="3600" spc="-35" dirty="0"/>
              <a:t> </a:t>
            </a:r>
            <a:r>
              <a:rPr sz="3600" spc="-5" dirty="0"/>
              <a:t>antigen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83209" rIns="0" bIns="0" rtlCol="0">
            <a:spAutoFit/>
          </a:bodyPr>
          <a:lstStyle/>
          <a:p>
            <a:pPr marL="929005" marR="16637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Squamous </a:t>
            </a:r>
            <a:r>
              <a:rPr sz="2400" spc="-10" dirty="0"/>
              <a:t>cell </a:t>
            </a:r>
            <a:r>
              <a:rPr sz="2400" spc="-5" dirty="0"/>
              <a:t>carcinoma </a:t>
            </a:r>
            <a:r>
              <a:rPr sz="2400" dirty="0"/>
              <a:t>(SCC) </a:t>
            </a:r>
            <a:r>
              <a:rPr sz="2400" spc="-5" dirty="0"/>
              <a:t>antigen may  </a:t>
            </a:r>
            <a:r>
              <a:rPr sz="2400" dirty="0"/>
              <a:t>be </a:t>
            </a:r>
            <a:r>
              <a:rPr sz="2400" spc="-5" dirty="0"/>
              <a:t>increased in patients with epidermoid  carcinoma of the </a:t>
            </a:r>
            <a:r>
              <a:rPr sz="2400" spc="-10" dirty="0"/>
              <a:t>cervix, </a:t>
            </a:r>
            <a:r>
              <a:rPr sz="2400" spc="-5" dirty="0"/>
              <a:t>benign tumors of  </a:t>
            </a:r>
            <a:r>
              <a:rPr sz="2400" spc="-10" dirty="0"/>
              <a:t>epithelial </a:t>
            </a:r>
            <a:r>
              <a:rPr sz="2400" spc="-5" dirty="0"/>
              <a:t>origin, </a:t>
            </a:r>
            <a:r>
              <a:rPr sz="2400" dirty="0"/>
              <a:t>and </a:t>
            </a:r>
            <a:r>
              <a:rPr sz="2400" spc="-5" dirty="0"/>
              <a:t>benign </a:t>
            </a:r>
            <a:r>
              <a:rPr sz="2400" spc="-10" dirty="0"/>
              <a:t>skin</a:t>
            </a:r>
            <a:r>
              <a:rPr sz="2400" spc="-35" dirty="0"/>
              <a:t> </a:t>
            </a:r>
            <a:r>
              <a:rPr sz="2400" spc="-5" dirty="0"/>
              <a:t>disorders.</a:t>
            </a:r>
            <a:endParaRPr sz="2400"/>
          </a:p>
          <a:p>
            <a:pPr marL="929005" marR="5080">
              <a:lnSpc>
                <a:spcPct val="100000"/>
              </a:lnSpc>
            </a:pPr>
            <a:r>
              <a:rPr sz="2400" spc="-5" dirty="0"/>
              <a:t>SCC antigen may </a:t>
            </a:r>
            <a:r>
              <a:rPr sz="2400" dirty="0"/>
              <a:t>be </a:t>
            </a:r>
            <a:r>
              <a:rPr sz="2400" spc="-5" dirty="0"/>
              <a:t>helpful in </a:t>
            </a:r>
            <a:r>
              <a:rPr sz="2400" spc="-10" dirty="0"/>
              <a:t>assessing  </a:t>
            </a:r>
            <a:r>
              <a:rPr sz="2400" spc="-5" dirty="0"/>
              <a:t>response </a:t>
            </a:r>
            <a:r>
              <a:rPr sz="2400" dirty="0"/>
              <a:t>to </a:t>
            </a:r>
            <a:r>
              <a:rPr sz="2400" spc="-5" dirty="0"/>
              <a:t>chemotherapy </a:t>
            </a:r>
            <a:r>
              <a:rPr sz="2400" dirty="0"/>
              <a:t>and </a:t>
            </a:r>
            <a:r>
              <a:rPr sz="2400" spc="-10" dirty="0"/>
              <a:t>in </a:t>
            </a:r>
            <a:r>
              <a:rPr sz="2400" spc="-5" dirty="0"/>
              <a:t>determining  relapse when monitoring patients with  complete</a:t>
            </a:r>
            <a:r>
              <a:rPr sz="2400" spc="-15" dirty="0"/>
              <a:t> </a:t>
            </a:r>
            <a:r>
              <a:rPr sz="2400" spc="-10" dirty="0"/>
              <a:t>remission.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836929"/>
            <a:ext cx="48044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/>
              <a:t>Cancer antigen</a:t>
            </a:r>
            <a:r>
              <a:rPr sz="3600" b="1" spc="-65" dirty="0"/>
              <a:t> </a:t>
            </a:r>
            <a:r>
              <a:rPr sz="3600" b="1" spc="-5" dirty="0"/>
              <a:t>27-29</a:t>
            </a:r>
            <a:endParaRPr sz="36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664209" y="1860550"/>
            <a:ext cx="7820659" cy="3027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Verdana"/>
                <a:cs typeface="Verdana"/>
              </a:rPr>
              <a:t>Elevated </a:t>
            </a:r>
            <a:r>
              <a:rPr sz="2400" spc="-5" dirty="0">
                <a:latin typeface="Verdana"/>
                <a:cs typeface="Verdana"/>
              </a:rPr>
              <a:t>cancer antigen 27-29 </a:t>
            </a:r>
            <a:r>
              <a:rPr sz="2400" spc="-10" dirty="0">
                <a:latin typeface="Verdana"/>
                <a:cs typeface="Verdana"/>
              </a:rPr>
              <a:t>levels </a:t>
            </a:r>
            <a:r>
              <a:rPr sz="2400" spc="-5" dirty="0">
                <a:latin typeface="Verdana"/>
                <a:cs typeface="Verdana"/>
              </a:rPr>
              <a:t>are  </a:t>
            </a:r>
            <a:r>
              <a:rPr sz="2400" spc="-10" dirty="0">
                <a:latin typeface="Verdana"/>
                <a:cs typeface="Verdana"/>
              </a:rPr>
              <a:t>associated </a:t>
            </a:r>
            <a:r>
              <a:rPr sz="2400" spc="-5" dirty="0">
                <a:latin typeface="Verdana"/>
                <a:cs typeface="Verdana"/>
              </a:rPr>
              <a:t>with </a:t>
            </a:r>
            <a:r>
              <a:rPr sz="2400" spc="-10" dirty="0">
                <a:latin typeface="Verdana"/>
                <a:cs typeface="Verdana"/>
              </a:rPr>
              <a:t>cancers </a:t>
            </a:r>
            <a:r>
              <a:rPr sz="2400" spc="-5" dirty="0">
                <a:latin typeface="Verdana"/>
                <a:cs typeface="Verdana"/>
              </a:rPr>
              <a:t>of </a:t>
            </a:r>
            <a:r>
              <a:rPr sz="2400" dirty="0">
                <a:latin typeface="Verdana"/>
                <a:cs typeface="Verdana"/>
              </a:rPr>
              <a:t>the </a:t>
            </a:r>
            <a:r>
              <a:rPr sz="2400" spc="-5" dirty="0">
                <a:latin typeface="Verdana"/>
                <a:cs typeface="Verdana"/>
              </a:rPr>
              <a:t>colon, stomach,  kidney, lung</a:t>
            </a:r>
            <a:r>
              <a:rPr sz="2400" spc="-5" dirty="0" smtClean="0">
                <a:latin typeface="Verdana"/>
                <a:cs typeface="Verdana"/>
              </a:rPr>
              <a:t>,</a:t>
            </a:r>
            <a:r>
              <a:rPr sz="2400" spc="-10" dirty="0" smtClean="0">
                <a:latin typeface="Verdana"/>
                <a:cs typeface="Verdana"/>
              </a:rPr>
              <a:t> </a:t>
            </a:r>
            <a:r>
              <a:rPr sz="2400" spc="-5" dirty="0" smtClean="0">
                <a:latin typeface="Verdana"/>
                <a:cs typeface="Verdana"/>
              </a:rPr>
              <a:t>pancreas</a:t>
            </a:r>
            <a:r>
              <a:rPr lang="en-US" sz="2400" spc="-5" dirty="0" smtClean="0">
                <a:latin typeface="Verdana"/>
                <a:cs typeface="Verdana"/>
              </a:rPr>
              <a:t> </a:t>
            </a:r>
            <a:r>
              <a:rPr sz="2400" spc="-5" dirty="0" smtClean="0">
                <a:latin typeface="Verdana"/>
                <a:cs typeface="Verdana"/>
              </a:rPr>
              <a:t>and</a:t>
            </a:r>
            <a:r>
              <a:rPr sz="2400" spc="10" dirty="0" smtClean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liver.</a:t>
            </a:r>
            <a:endParaRPr sz="2400" dirty="0">
              <a:latin typeface="Verdana"/>
              <a:cs typeface="Verdana"/>
            </a:endParaRPr>
          </a:p>
          <a:p>
            <a:pPr marL="381000" marR="631825" indent="-342900">
              <a:lnSpc>
                <a:spcPct val="100000"/>
              </a:lnSpc>
              <a:spcBef>
                <a:spcPts val="60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Verdana"/>
                <a:cs typeface="Verdana"/>
              </a:rPr>
              <a:t>First-trimester </a:t>
            </a:r>
            <a:r>
              <a:rPr sz="2400" spc="-5" dirty="0">
                <a:latin typeface="Verdana"/>
                <a:cs typeface="Verdana"/>
              </a:rPr>
              <a:t>pregnancy, </a:t>
            </a:r>
            <a:r>
              <a:rPr sz="2400" spc="-10" dirty="0">
                <a:latin typeface="Verdana"/>
                <a:cs typeface="Verdana"/>
              </a:rPr>
              <a:t>endometriosis,  ovarian </a:t>
            </a:r>
            <a:r>
              <a:rPr sz="2400" spc="-5" dirty="0">
                <a:latin typeface="Verdana"/>
                <a:cs typeface="Verdana"/>
              </a:rPr>
              <a:t>cysts, benign breast disease, kidney  disease,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-10" dirty="0">
                <a:latin typeface="Verdana"/>
                <a:cs typeface="Verdana"/>
              </a:rPr>
              <a:t>liver </a:t>
            </a:r>
            <a:r>
              <a:rPr sz="2400" spc="-5" dirty="0">
                <a:latin typeface="Verdana"/>
                <a:cs typeface="Verdana"/>
              </a:rPr>
              <a:t>disease are noncancerous  </a:t>
            </a:r>
            <a:r>
              <a:rPr sz="2400" spc="-10" dirty="0">
                <a:latin typeface="Verdana"/>
                <a:cs typeface="Verdana"/>
              </a:rPr>
              <a:t>conditions </a:t>
            </a:r>
            <a:r>
              <a:rPr sz="2400" spc="-5" dirty="0">
                <a:latin typeface="Verdana"/>
                <a:cs typeface="Verdana"/>
              </a:rPr>
              <a:t>that are </a:t>
            </a:r>
            <a:r>
              <a:rPr sz="2400" spc="-10" dirty="0">
                <a:latin typeface="Verdana"/>
                <a:cs typeface="Verdana"/>
              </a:rPr>
              <a:t>also associated </a:t>
            </a:r>
            <a:r>
              <a:rPr sz="2400" spc="-5" dirty="0">
                <a:latin typeface="Verdana"/>
                <a:cs typeface="Verdana"/>
              </a:rPr>
              <a:t>with  </a:t>
            </a:r>
            <a:r>
              <a:rPr sz="2400" spc="-10" dirty="0">
                <a:latin typeface="Verdana"/>
                <a:cs typeface="Verdana"/>
              </a:rPr>
              <a:t>increased </a:t>
            </a:r>
            <a:r>
              <a:rPr sz="2400" spc="-5" dirty="0">
                <a:latin typeface="Verdana"/>
                <a:cs typeface="Verdana"/>
              </a:rPr>
              <a:t>cancer antigen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27-29.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7289" y="685800"/>
            <a:ext cx="6663689" cy="752769"/>
          </a:xfrm>
          <a:prstGeom prst="rect">
            <a:avLst/>
          </a:prstGeom>
        </p:spPr>
        <p:txBody>
          <a:bodyPr vert="horz" wrap="square" lIns="0" tIns="135889" rIns="0" bIns="0" rtlCol="0">
            <a:spAutoFit/>
          </a:bodyPr>
          <a:lstStyle/>
          <a:p>
            <a:pPr marL="220979" marR="5080">
              <a:lnSpc>
                <a:spcPct val="100000"/>
              </a:lnSpc>
              <a:spcBef>
                <a:spcPts val="100"/>
              </a:spcBef>
            </a:pPr>
            <a:r>
              <a:rPr lang="en-US" sz="4000" b="1" spc="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TA90</a:t>
            </a:r>
            <a:endParaRPr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7289" y="2133600"/>
            <a:ext cx="7592695" cy="19884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480" algn="just">
              <a:lnSpc>
                <a:spcPct val="150000"/>
              </a:lnSpc>
              <a:spcBef>
                <a:spcPts val="100"/>
              </a:spcBef>
            </a:pPr>
            <a:r>
              <a:rPr lang="en-US" sz="2200" dirty="0" smtClean="0">
                <a:latin typeface="Verdana"/>
                <a:cs typeface="Verdana"/>
              </a:rPr>
              <a:t>It is a glycoprotein found in serum or urine of approx. 2/3 patients with melanoma.</a:t>
            </a:r>
          </a:p>
          <a:p>
            <a:pPr marL="12700" marR="30480" algn="just">
              <a:lnSpc>
                <a:spcPct val="150000"/>
              </a:lnSpc>
              <a:spcBef>
                <a:spcPts val="100"/>
              </a:spcBef>
            </a:pPr>
            <a:r>
              <a:rPr lang="en-US" sz="2200" dirty="0" smtClean="0">
                <a:latin typeface="Verdana"/>
                <a:cs typeface="Verdana"/>
              </a:rPr>
              <a:t>The presence of TA90 immune complex has been co-related with recurrence of disease.</a:t>
            </a:r>
            <a:endParaRPr sz="22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663689" cy="984885"/>
          </a:xfrm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 Epidermal Growth Factor - 2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459470" cy="2954655"/>
          </a:xfrm>
        </p:spPr>
        <p:txBody>
          <a:bodyPr/>
          <a:lstStyle/>
          <a:p>
            <a:r>
              <a:rPr lang="en-US" sz="2400" dirty="0" smtClean="0"/>
              <a:t>Human epidermal growth factor 2 is a cell membrane surface bound receptor that normally involved in signal transduction pathways leading to cell growth and differentiation. </a:t>
            </a:r>
          </a:p>
          <a:p>
            <a:r>
              <a:rPr lang="en-US" sz="2400" dirty="0" smtClean="0"/>
              <a:t>It is overexpressed in 25%- 30% of human breast cancers.</a:t>
            </a:r>
          </a:p>
          <a:p>
            <a:r>
              <a:rPr lang="en-US" sz="2400" dirty="0" smtClean="0"/>
              <a:t>Immunohistochemistry and fluorescence in situ are two assays available.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1676206"/>
            <a:ext cx="8399145" cy="4411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1950" algn="just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latin typeface="Verdana"/>
                <a:cs typeface="Verdana"/>
              </a:rPr>
              <a:t>It is an extra cellular protease found I serum in several molecular forms ( free or complex form )</a:t>
            </a:r>
          </a:p>
          <a:p>
            <a:pPr marL="12700" marR="361950" algn="just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latin typeface="Verdana"/>
                <a:cs typeface="Verdana"/>
              </a:rPr>
              <a:t>Total </a:t>
            </a:r>
            <a:r>
              <a:rPr lang="en-US" sz="2000" dirty="0" err="1" smtClean="0">
                <a:latin typeface="Verdana"/>
                <a:cs typeface="Verdana"/>
              </a:rPr>
              <a:t>PSA</a:t>
            </a:r>
            <a:r>
              <a:rPr lang="en-US" sz="2000" dirty="0" smtClean="0">
                <a:latin typeface="Verdana"/>
                <a:cs typeface="Verdana"/>
              </a:rPr>
              <a:t> represents a combination of all immune detectable forms in serum. </a:t>
            </a:r>
          </a:p>
          <a:p>
            <a:pPr marL="12700" marR="361950" algn="just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latin typeface="Verdana"/>
                <a:cs typeface="Verdana"/>
              </a:rPr>
              <a:t>Serum levels of complexed </a:t>
            </a:r>
            <a:r>
              <a:rPr lang="en-US" sz="2000" dirty="0" err="1" smtClean="0">
                <a:latin typeface="Verdana"/>
                <a:cs typeface="Verdana"/>
              </a:rPr>
              <a:t>PSA</a:t>
            </a:r>
            <a:r>
              <a:rPr lang="en-US" sz="2000" dirty="0" smtClean="0">
                <a:latin typeface="Verdana"/>
                <a:cs typeface="Verdana"/>
              </a:rPr>
              <a:t>  are higher in patients with prostate cancer than those with </a:t>
            </a:r>
            <a:r>
              <a:rPr lang="en-US" sz="2000" dirty="0" err="1" smtClean="0">
                <a:latin typeface="Verdana"/>
                <a:cs typeface="Verdana"/>
              </a:rPr>
              <a:t>BPH</a:t>
            </a:r>
            <a:r>
              <a:rPr lang="en-US" sz="2000" dirty="0" smtClean="0">
                <a:latin typeface="Verdana"/>
                <a:cs typeface="Verdana"/>
              </a:rPr>
              <a:t>.</a:t>
            </a:r>
          </a:p>
          <a:p>
            <a:pPr marL="12700" marR="361950" algn="just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latin typeface="Verdana"/>
                <a:cs typeface="Verdana"/>
              </a:rPr>
              <a:t>Free </a:t>
            </a:r>
            <a:r>
              <a:rPr lang="en-US" sz="2000" dirty="0" err="1" smtClean="0">
                <a:latin typeface="Verdana"/>
                <a:cs typeface="Verdana"/>
              </a:rPr>
              <a:t>PSA</a:t>
            </a:r>
            <a:r>
              <a:rPr lang="en-US" sz="2000" dirty="0" smtClean="0">
                <a:latin typeface="Verdana"/>
                <a:cs typeface="Verdana"/>
              </a:rPr>
              <a:t> is lower in cancer .</a:t>
            </a:r>
          </a:p>
          <a:p>
            <a:pPr marL="12700" marR="361950" algn="just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latin typeface="Verdana"/>
                <a:cs typeface="Verdana"/>
              </a:rPr>
              <a:t>American Cancer Society has issued guidelines for early detection of prostate cancer. It recommends that </a:t>
            </a:r>
            <a:r>
              <a:rPr lang="en-US" sz="2000" dirty="0" err="1" smtClean="0">
                <a:latin typeface="Verdana"/>
                <a:cs typeface="Verdana"/>
              </a:rPr>
              <a:t>PSA</a:t>
            </a:r>
            <a:r>
              <a:rPr lang="en-US" sz="2000" dirty="0" smtClean="0">
                <a:latin typeface="Verdana"/>
                <a:cs typeface="Verdana"/>
              </a:rPr>
              <a:t> should be used in combination with digital rectal </a:t>
            </a:r>
            <a:r>
              <a:rPr lang="en-US" sz="2000" dirty="0" err="1" smtClean="0">
                <a:latin typeface="Verdana"/>
                <a:cs typeface="Verdana"/>
              </a:rPr>
              <a:t>examiantion</a:t>
            </a:r>
            <a:r>
              <a:rPr lang="en-US" sz="2000" dirty="0" smtClean="0">
                <a:latin typeface="Verdana"/>
                <a:cs typeface="Verdana"/>
              </a:rPr>
              <a:t>.</a:t>
            </a:r>
          </a:p>
          <a:p>
            <a:pPr marL="12700" marR="361950" algn="just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latin typeface="Verdana"/>
                <a:cs typeface="Verdana"/>
              </a:rPr>
              <a:t>If the </a:t>
            </a:r>
            <a:r>
              <a:rPr lang="en-US" sz="2000" b="1" dirty="0" smtClean="0">
                <a:latin typeface="Verdana"/>
                <a:cs typeface="Verdana"/>
              </a:rPr>
              <a:t>initial </a:t>
            </a:r>
            <a:r>
              <a:rPr lang="en-US" sz="2000" b="1" dirty="0" err="1" smtClean="0">
                <a:latin typeface="Verdana"/>
                <a:cs typeface="Verdana"/>
              </a:rPr>
              <a:t>PSA</a:t>
            </a:r>
            <a:r>
              <a:rPr lang="en-US" sz="2000" b="1" dirty="0" smtClean="0">
                <a:latin typeface="Verdana"/>
                <a:cs typeface="Verdana"/>
              </a:rPr>
              <a:t> is &lt;1 ng/ml</a:t>
            </a:r>
            <a:r>
              <a:rPr lang="en-US" sz="2000" dirty="0" smtClean="0">
                <a:latin typeface="Verdana"/>
                <a:cs typeface="Verdana"/>
              </a:rPr>
              <a:t>, reassess at age of 45</a:t>
            </a:r>
          </a:p>
          <a:p>
            <a:pPr marL="12700" marR="361950" algn="just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latin typeface="Verdana"/>
                <a:cs typeface="Verdana"/>
              </a:rPr>
              <a:t>Those with </a:t>
            </a:r>
            <a:r>
              <a:rPr lang="en-US" sz="2000" b="1" dirty="0" smtClean="0">
                <a:latin typeface="Verdana"/>
                <a:cs typeface="Verdana"/>
              </a:rPr>
              <a:t>value 1 to 2.5 ng/ml </a:t>
            </a:r>
            <a:r>
              <a:rPr lang="en-US" sz="2000" dirty="0" smtClean="0">
                <a:latin typeface="Verdana"/>
                <a:cs typeface="Verdana"/>
              </a:rPr>
              <a:t>should </a:t>
            </a:r>
            <a:r>
              <a:rPr lang="en-US" sz="2000" dirty="0" err="1" smtClean="0">
                <a:latin typeface="Verdana"/>
                <a:cs typeface="Verdana"/>
              </a:rPr>
              <a:t>betested</a:t>
            </a:r>
            <a:r>
              <a:rPr lang="en-US" sz="2000" dirty="0" smtClean="0">
                <a:latin typeface="Verdana"/>
                <a:cs typeface="Verdana"/>
              </a:rPr>
              <a:t> annually</a:t>
            </a:r>
          </a:p>
          <a:p>
            <a:pPr marL="12700" marR="361950" algn="just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latin typeface="Verdana"/>
                <a:cs typeface="Verdana"/>
              </a:rPr>
              <a:t>Men with </a:t>
            </a:r>
            <a:r>
              <a:rPr lang="en-US" sz="2000" b="1" dirty="0" err="1" smtClean="0">
                <a:latin typeface="Verdana"/>
                <a:cs typeface="Verdana"/>
              </a:rPr>
              <a:t>PSA</a:t>
            </a:r>
            <a:r>
              <a:rPr lang="en-US" sz="2000" b="1" dirty="0" smtClean="0">
                <a:latin typeface="Verdana"/>
                <a:cs typeface="Verdana"/>
              </a:rPr>
              <a:t> &gt; 2.5 ng/ml </a:t>
            </a:r>
            <a:r>
              <a:rPr lang="en-US" sz="2000" dirty="0" smtClean="0">
                <a:latin typeface="Verdana"/>
                <a:cs typeface="Verdana"/>
              </a:rPr>
              <a:t>would be evaluated further and a biopsy is considered.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66800" y="749105"/>
            <a:ext cx="6981190" cy="927100"/>
          </a:xfrm>
        </p:spPr>
        <p:txBody>
          <a:bodyPr/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Prostate Specific Antigen :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371714" cy="984885"/>
          </a:xfrm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 of Circulating Tumor Cells :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8534400" cy="276998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Clinicians now assess the number of circulating tumor cells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( CTC ) present in the peripheral blood of patients with metastatic breast cancer.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presence of 5 or more CTC in 7.5ml of blood at any time during the course of disease is predictive of shortened progression free survival.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728" y="796925"/>
            <a:ext cx="683504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</a:t>
            </a:r>
            <a:r>
              <a:rPr sz="3600" b="1" spc="-5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36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recommendations</a:t>
            </a:r>
            <a:r>
              <a:rPr lang="en-US" sz="36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</a:t>
            </a:r>
            <a:endParaRPr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269" y="18884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1860550"/>
            <a:ext cx="7751445" cy="2896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797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serum CA-125 assay does </a:t>
            </a:r>
            <a:r>
              <a:rPr sz="2000" dirty="0">
                <a:latin typeface="Verdana"/>
                <a:cs typeface="Verdana"/>
              </a:rPr>
              <a:t>not </a:t>
            </a:r>
            <a:r>
              <a:rPr sz="2000" spc="-5" dirty="0">
                <a:latin typeface="Verdana"/>
                <a:cs typeface="Verdana"/>
              </a:rPr>
              <a:t>need to </a:t>
            </a:r>
            <a:r>
              <a:rPr sz="2000" dirty="0">
                <a:latin typeface="Verdana"/>
                <a:cs typeface="Verdana"/>
              </a:rPr>
              <a:t>be </a:t>
            </a:r>
            <a:r>
              <a:rPr sz="2000" spc="-5" dirty="0">
                <a:latin typeface="Verdana"/>
                <a:cs typeface="Verdana"/>
              </a:rPr>
              <a:t>undertaken </a:t>
            </a:r>
            <a:r>
              <a:rPr sz="2000" spc="-10" dirty="0">
                <a:latin typeface="Verdana"/>
                <a:cs typeface="Verdana"/>
              </a:rPr>
              <a:t>in  </a:t>
            </a:r>
            <a:r>
              <a:rPr sz="2000" spc="-5" dirty="0">
                <a:latin typeface="Verdana"/>
                <a:cs typeface="Verdana"/>
              </a:rPr>
              <a:t>all premenopausal women when an ultrasonographic  diagnosis of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10" dirty="0">
                <a:latin typeface="Verdana"/>
                <a:cs typeface="Verdana"/>
              </a:rPr>
              <a:t>simple </a:t>
            </a:r>
            <a:r>
              <a:rPr sz="2000" spc="-5" dirty="0">
                <a:latin typeface="Verdana"/>
                <a:cs typeface="Verdana"/>
              </a:rPr>
              <a:t>ovarian </a:t>
            </a:r>
            <a:r>
              <a:rPr sz="2000" dirty="0">
                <a:latin typeface="Verdana"/>
                <a:cs typeface="Verdana"/>
              </a:rPr>
              <a:t>cyst </a:t>
            </a:r>
            <a:r>
              <a:rPr sz="2000" spc="-5" dirty="0">
                <a:latin typeface="Verdana"/>
                <a:cs typeface="Verdana"/>
              </a:rPr>
              <a:t>has been</a:t>
            </a:r>
            <a:r>
              <a:rPr sz="2000" spc="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made.</a:t>
            </a:r>
            <a:endParaRPr sz="2000" dirty="0">
              <a:latin typeface="Verdana"/>
              <a:cs typeface="Verdana"/>
            </a:endParaRPr>
          </a:p>
          <a:p>
            <a:pPr marL="12700" marR="4508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Verdana"/>
                <a:cs typeface="Verdana"/>
              </a:rPr>
              <a:t>Ovarian cysts in postmenopausal women should </a:t>
            </a:r>
            <a:r>
              <a:rPr sz="2000" dirty="0">
                <a:latin typeface="Verdana"/>
                <a:cs typeface="Verdana"/>
              </a:rPr>
              <a:t>be </a:t>
            </a:r>
            <a:r>
              <a:rPr sz="2000" spc="-10" dirty="0">
                <a:latin typeface="Verdana"/>
                <a:cs typeface="Verdana"/>
              </a:rPr>
              <a:t>initially  </a:t>
            </a:r>
            <a:r>
              <a:rPr sz="2000" spc="-5" dirty="0">
                <a:latin typeface="Verdana"/>
                <a:cs typeface="Verdana"/>
              </a:rPr>
              <a:t>assessed </a:t>
            </a:r>
            <a:r>
              <a:rPr sz="2000" dirty="0">
                <a:latin typeface="Verdana"/>
                <a:cs typeface="Verdana"/>
              </a:rPr>
              <a:t>by </a:t>
            </a:r>
            <a:r>
              <a:rPr sz="2000" spc="-5" dirty="0">
                <a:latin typeface="Verdana"/>
                <a:cs typeface="Verdana"/>
              </a:rPr>
              <a:t>measuring serum </a:t>
            </a:r>
            <a:r>
              <a:rPr sz="2000" dirty="0">
                <a:latin typeface="Verdana"/>
                <a:cs typeface="Verdana"/>
              </a:rPr>
              <a:t>CA125 </a:t>
            </a:r>
            <a:r>
              <a:rPr sz="2000" spc="-5" dirty="0">
                <a:latin typeface="Verdana"/>
                <a:cs typeface="Verdana"/>
              </a:rPr>
              <a:t>level and transvaginal  ultrasound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scan</a:t>
            </a:r>
            <a:endParaRPr sz="2000" dirty="0">
              <a:latin typeface="Verdana"/>
              <a:cs typeface="Verdana"/>
            </a:endParaRPr>
          </a:p>
          <a:p>
            <a:pPr marL="12700" marR="5080">
              <a:lnSpc>
                <a:spcPct val="100200"/>
              </a:lnSpc>
              <a:spcBef>
                <a:spcPts val="495"/>
              </a:spcBef>
            </a:pPr>
            <a:r>
              <a:rPr sz="2000" spc="-5" dirty="0">
                <a:latin typeface="Verdana"/>
                <a:cs typeface="Verdana"/>
              </a:rPr>
              <a:t>Lactate dehydrogenase </a:t>
            </a:r>
            <a:r>
              <a:rPr sz="2000" dirty="0">
                <a:latin typeface="Verdana"/>
                <a:cs typeface="Verdana"/>
              </a:rPr>
              <a:t>(LDH), </a:t>
            </a:r>
            <a:r>
              <a:rPr sz="2000" spc="-5" dirty="0">
                <a:latin typeface="Verdana"/>
                <a:cs typeface="Verdana"/>
              </a:rPr>
              <a:t>α-FP and </a:t>
            </a:r>
            <a:r>
              <a:rPr sz="2000" dirty="0">
                <a:latin typeface="Verdana"/>
                <a:cs typeface="Verdana"/>
              </a:rPr>
              <a:t>hCG </a:t>
            </a:r>
            <a:r>
              <a:rPr sz="2000" spc="-5" dirty="0">
                <a:latin typeface="Verdana"/>
                <a:cs typeface="Verdana"/>
              </a:rPr>
              <a:t>should </a:t>
            </a:r>
            <a:r>
              <a:rPr sz="2000" dirty="0">
                <a:latin typeface="Verdana"/>
                <a:cs typeface="Verdana"/>
              </a:rPr>
              <a:t>be  </a:t>
            </a:r>
            <a:r>
              <a:rPr sz="2000" spc="-5" dirty="0">
                <a:latin typeface="Verdana"/>
                <a:cs typeface="Verdana"/>
              </a:rPr>
              <a:t>measured in all women under age 40 with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complex  ovarian mass because of the possibility of germ cell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tumour.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269" y="28663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269" y="38442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3269" y="51904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4279" y="4953000"/>
            <a:ext cx="7196455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Gyne-onco referral for women with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pelvic </a:t>
            </a:r>
            <a:r>
              <a:rPr sz="2000" spc="-10" dirty="0">
                <a:latin typeface="Verdana"/>
                <a:cs typeface="Verdana"/>
              </a:rPr>
              <a:t>mass  </a:t>
            </a:r>
            <a:r>
              <a:rPr sz="2000" spc="-5" dirty="0">
                <a:latin typeface="Verdana"/>
                <a:cs typeface="Verdana"/>
              </a:rPr>
              <a:t>suggestive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ovarian cancer and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serum CA-125</a:t>
            </a:r>
            <a:r>
              <a:rPr sz="2000" spc="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value</a:t>
            </a:r>
            <a:endParaRPr sz="2000" dirty="0">
              <a:latin typeface="Verdana"/>
              <a:cs typeface="Verdana"/>
            </a:endParaRPr>
          </a:p>
          <a:p>
            <a:pPr marL="12700" marR="128905">
              <a:lnSpc>
                <a:spcPct val="100000"/>
              </a:lnSpc>
              <a:spcBef>
                <a:spcPts val="10"/>
              </a:spcBef>
            </a:pPr>
            <a:r>
              <a:rPr sz="2000" dirty="0">
                <a:latin typeface="Verdana"/>
                <a:cs typeface="Verdana"/>
              </a:rPr>
              <a:t>&gt;35 </a:t>
            </a:r>
            <a:r>
              <a:rPr sz="2000" spc="-5" dirty="0">
                <a:latin typeface="Verdana"/>
                <a:cs typeface="Verdana"/>
              </a:rPr>
              <a:t>U/mL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postmenopausal women or </a:t>
            </a:r>
            <a:r>
              <a:rPr sz="2000" dirty="0">
                <a:latin typeface="Verdana"/>
                <a:cs typeface="Verdana"/>
              </a:rPr>
              <a:t>&gt;200 </a:t>
            </a:r>
            <a:r>
              <a:rPr sz="2000" spc="-5" dirty="0">
                <a:latin typeface="Verdana"/>
                <a:cs typeface="Verdana"/>
              </a:rPr>
              <a:t>U/mL in  premenopausal women should </a:t>
            </a:r>
            <a:r>
              <a:rPr sz="2000" dirty="0">
                <a:latin typeface="Verdana"/>
                <a:cs typeface="Verdana"/>
              </a:rPr>
              <a:t>be</a:t>
            </a:r>
            <a:r>
              <a:rPr sz="2000" spc="-5" dirty="0">
                <a:latin typeface="Verdana"/>
                <a:cs typeface="Verdana"/>
              </a:rPr>
              <a:t> done.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59220" y="64731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0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endParaRPr sz="1400" dirty="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838200"/>
            <a:ext cx="358013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</a:t>
            </a:r>
            <a:r>
              <a:rPr sz="3600" b="1" spc="-6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36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POINTS</a:t>
            </a:r>
            <a:r>
              <a:rPr lang="en-US" sz="3600" b="1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</a:t>
            </a:r>
            <a:endParaRPr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7869" y="1878329"/>
            <a:ext cx="7520940" cy="31983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78105" indent="-3429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large number of tumour markers </a:t>
            </a:r>
            <a:r>
              <a:rPr sz="2400" dirty="0">
                <a:latin typeface="Verdana"/>
                <a:cs typeface="Verdana"/>
              </a:rPr>
              <a:t>have </a:t>
            </a:r>
            <a:r>
              <a:rPr sz="2400" spc="-5" dirty="0">
                <a:latin typeface="Verdana"/>
                <a:cs typeface="Verdana"/>
              </a:rPr>
              <a:t>been  found </a:t>
            </a:r>
            <a:r>
              <a:rPr sz="2400" dirty="0">
                <a:latin typeface="Verdana"/>
                <a:cs typeface="Verdana"/>
              </a:rPr>
              <a:t>to be </a:t>
            </a:r>
            <a:r>
              <a:rPr sz="2400" spc="-10" dirty="0">
                <a:latin typeface="Verdana"/>
                <a:cs typeface="Verdana"/>
              </a:rPr>
              <a:t>associated </a:t>
            </a:r>
            <a:r>
              <a:rPr sz="2400" spc="-5" dirty="0" smtClean="0">
                <a:latin typeface="Verdana"/>
                <a:cs typeface="Verdana"/>
              </a:rPr>
              <a:t>with</a:t>
            </a:r>
            <a:r>
              <a:rPr sz="2400" spc="-10" dirty="0" smtClean="0">
                <a:latin typeface="Verdana"/>
                <a:cs typeface="Verdana"/>
              </a:rPr>
              <a:t> </a:t>
            </a:r>
            <a:r>
              <a:rPr sz="2400" spc="-5" dirty="0" smtClean="0">
                <a:latin typeface="Verdana"/>
                <a:cs typeface="Verdana"/>
              </a:rPr>
              <a:t>malignancies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  <a:p>
            <a:pPr marL="380365" marR="524510" indent="-342900">
              <a:lnSpc>
                <a:spcPct val="100000"/>
              </a:lnSpc>
              <a:spcBef>
                <a:spcPts val="59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Verdana"/>
                <a:cs typeface="Verdana"/>
              </a:rPr>
              <a:t>However most of them have </a:t>
            </a:r>
            <a:r>
              <a:rPr sz="2400" spc="-10" dirty="0">
                <a:latin typeface="Verdana"/>
                <a:cs typeface="Verdana"/>
              </a:rPr>
              <a:t>low </a:t>
            </a:r>
            <a:r>
              <a:rPr sz="2400" dirty="0">
                <a:latin typeface="Verdana"/>
                <a:cs typeface="Verdana"/>
              </a:rPr>
              <a:t>&amp; </a:t>
            </a:r>
            <a:r>
              <a:rPr sz="2400" spc="-10" dirty="0">
                <a:latin typeface="Verdana"/>
                <a:cs typeface="Verdana"/>
              </a:rPr>
              <a:t>variable  specificity.</a:t>
            </a:r>
            <a:endParaRPr sz="2400" dirty="0">
              <a:latin typeface="Verdana"/>
              <a:cs typeface="Verdana"/>
            </a:endParaRPr>
          </a:p>
          <a:p>
            <a:pPr marL="380365" marR="30480" indent="-342900">
              <a:lnSpc>
                <a:spcPct val="100000"/>
              </a:lnSpc>
              <a:spcBef>
                <a:spcPts val="60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Verdana"/>
                <a:cs typeface="Verdana"/>
              </a:rPr>
              <a:t>The </a:t>
            </a:r>
            <a:r>
              <a:rPr sz="2400" dirty="0">
                <a:latin typeface="Verdana"/>
                <a:cs typeface="Verdana"/>
              </a:rPr>
              <a:t>methods </a:t>
            </a:r>
            <a:r>
              <a:rPr sz="2400" spc="-5" dirty="0">
                <a:latin typeface="Verdana"/>
                <a:cs typeface="Verdana"/>
              </a:rPr>
              <a:t>of their detection and </a:t>
            </a:r>
            <a:r>
              <a:rPr sz="2400" spc="-10" dirty="0">
                <a:latin typeface="Verdana"/>
                <a:cs typeface="Verdana"/>
              </a:rPr>
              <a:t>estimation  </a:t>
            </a:r>
            <a:r>
              <a:rPr sz="2400" spc="-5" dirty="0">
                <a:latin typeface="Verdana"/>
                <a:cs typeface="Verdana"/>
              </a:rPr>
              <a:t>are </a:t>
            </a:r>
            <a:r>
              <a:rPr sz="2400" spc="-10" dirty="0">
                <a:latin typeface="Verdana"/>
                <a:cs typeface="Verdana"/>
              </a:rPr>
              <a:t>difficult, </a:t>
            </a:r>
            <a:r>
              <a:rPr sz="2400" spc="-5" dirty="0">
                <a:latin typeface="Verdana"/>
                <a:cs typeface="Verdana"/>
              </a:rPr>
              <a:t>costly and not </a:t>
            </a:r>
            <a:r>
              <a:rPr sz="2400" spc="-10" dirty="0">
                <a:latin typeface="Verdana"/>
                <a:cs typeface="Verdana"/>
              </a:rPr>
              <a:t>widely available.</a:t>
            </a:r>
            <a:endParaRPr sz="2400" dirty="0">
              <a:latin typeface="Verdana"/>
              <a:cs typeface="Verdana"/>
            </a:endParaRPr>
          </a:p>
          <a:p>
            <a:pPr marL="380365" marR="1070610" indent="-342900">
              <a:lnSpc>
                <a:spcPct val="100000"/>
              </a:lnSpc>
              <a:spcBef>
                <a:spcPts val="60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Verdana"/>
                <a:cs typeface="Verdana"/>
              </a:rPr>
              <a:t>Careful </a:t>
            </a:r>
            <a:r>
              <a:rPr sz="2400" spc="-10" dirty="0">
                <a:latin typeface="Verdana"/>
                <a:cs typeface="Verdana"/>
              </a:rPr>
              <a:t>selection </a:t>
            </a:r>
            <a:r>
              <a:rPr sz="2400" spc="-5" dirty="0">
                <a:latin typeface="Verdana"/>
                <a:cs typeface="Verdana"/>
              </a:rPr>
              <a:t>of tumor marker </a:t>
            </a:r>
            <a:r>
              <a:rPr sz="2400" dirty="0">
                <a:latin typeface="Verdana"/>
                <a:cs typeface="Verdana"/>
              </a:rPr>
              <a:t>to be  </a:t>
            </a:r>
            <a:r>
              <a:rPr sz="2400" spc="-10" dirty="0">
                <a:latin typeface="Verdana"/>
                <a:cs typeface="Verdana"/>
              </a:rPr>
              <a:t>investigated </a:t>
            </a:r>
            <a:r>
              <a:rPr sz="2400" spc="-5" dirty="0">
                <a:latin typeface="Verdana"/>
                <a:cs typeface="Verdana"/>
              </a:rPr>
              <a:t>should </a:t>
            </a:r>
            <a:r>
              <a:rPr sz="2400" dirty="0">
                <a:latin typeface="Verdana"/>
                <a:cs typeface="Verdana"/>
              </a:rPr>
              <a:t>be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done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069" y="1860550"/>
            <a:ext cx="412242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>
                <a:solidFill>
                  <a:srgbClr val="000000"/>
                </a:solidFill>
                <a:latin typeface="Algerian" panose="04020705040A02060702" pitchFamily="82" charset="0"/>
                <a:cs typeface="Verdana"/>
              </a:rPr>
              <a:t>THANK</a:t>
            </a:r>
            <a:r>
              <a:rPr sz="6000" spc="-105" dirty="0">
                <a:solidFill>
                  <a:srgbClr val="000000"/>
                </a:solidFill>
                <a:latin typeface="Algerian" panose="04020705040A02060702" pitchFamily="82" charset="0"/>
                <a:cs typeface="Verdana"/>
              </a:rPr>
              <a:t> </a:t>
            </a:r>
            <a:r>
              <a:rPr sz="6000" spc="-5" dirty="0">
                <a:solidFill>
                  <a:srgbClr val="000000"/>
                </a:solidFill>
                <a:latin typeface="Algerian" panose="04020705040A02060702" pitchFamily="82" charset="0"/>
                <a:cs typeface="Verdana"/>
              </a:rPr>
              <a:t>YOU</a:t>
            </a:r>
            <a:endParaRPr sz="6000" dirty="0">
              <a:latin typeface="Algerian" panose="04020705040A02060702" pitchFamily="82" charset="0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5069" y="1860550"/>
            <a:ext cx="7797165" cy="3910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32790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424180" algn="l"/>
              </a:tabLst>
            </a:pPr>
            <a:r>
              <a:rPr sz="2400" spc="-10" dirty="0">
                <a:latin typeface="Verdana"/>
                <a:cs typeface="Verdana"/>
              </a:rPr>
              <a:t>It </a:t>
            </a:r>
            <a:r>
              <a:rPr sz="2400" spc="-5" dirty="0">
                <a:latin typeface="Verdana"/>
                <a:cs typeface="Verdana"/>
              </a:rPr>
              <a:t>should predict early recurrence and have  prognostic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value.</a:t>
            </a: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424180" algn="l"/>
              </a:tabLst>
            </a:pPr>
            <a:r>
              <a:rPr sz="2400" spc="-10" dirty="0">
                <a:latin typeface="Verdana"/>
                <a:cs typeface="Verdana"/>
              </a:rPr>
              <a:t>It </a:t>
            </a:r>
            <a:r>
              <a:rPr sz="2400" spc="-5" dirty="0">
                <a:latin typeface="Verdana"/>
                <a:cs typeface="Verdana"/>
              </a:rPr>
              <a:t>should </a:t>
            </a:r>
            <a:r>
              <a:rPr sz="2400" dirty="0">
                <a:latin typeface="Verdana"/>
                <a:cs typeface="Verdana"/>
              </a:rPr>
              <a:t>be </a:t>
            </a:r>
            <a:r>
              <a:rPr sz="2400" spc="-10" dirty="0">
                <a:latin typeface="Verdana"/>
                <a:cs typeface="Verdana"/>
              </a:rPr>
              <a:t>clinically sensitive </a:t>
            </a:r>
            <a:r>
              <a:rPr sz="2400" spc="-5" dirty="0">
                <a:latin typeface="Verdana"/>
                <a:cs typeface="Verdana"/>
              </a:rPr>
              <a:t>i.e. detectable at  </a:t>
            </a:r>
            <a:r>
              <a:rPr sz="2400" spc="-10" dirty="0">
                <a:latin typeface="Verdana"/>
                <a:cs typeface="Verdana"/>
              </a:rPr>
              <a:t>early </a:t>
            </a:r>
            <a:r>
              <a:rPr sz="2400" spc="-5" dirty="0">
                <a:latin typeface="Verdana"/>
                <a:cs typeface="Verdana"/>
              </a:rPr>
              <a:t>stage of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tumor.</a:t>
            </a:r>
            <a:endParaRPr sz="2400">
              <a:latin typeface="Verdana"/>
              <a:cs typeface="Verdana"/>
            </a:endParaRPr>
          </a:p>
          <a:p>
            <a:pPr marL="12700" marR="314960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424180" algn="l"/>
              </a:tabLst>
            </a:pPr>
            <a:r>
              <a:rPr sz="2400" spc="-10" dirty="0">
                <a:latin typeface="Verdana"/>
                <a:cs typeface="Verdana"/>
              </a:rPr>
              <a:t>Its levels </a:t>
            </a:r>
            <a:r>
              <a:rPr sz="2400" spc="-5" dirty="0">
                <a:latin typeface="Verdana"/>
                <a:cs typeface="Verdana"/>
              </a:rPr>
              <a:t>should </a:t>
            </a:r>
            <a:r>
              <a:rPr sz="2400" dirty="0">
                <a:latin typeface="Verdana"/>
                <a:cs typeface="Verdana"/>
              </a:rPr>
              <a:t>be </a:t>
            </a:r>
            <a:r>
              <a:rPr sz="2400" spc="-5" dirty="0">
                <a:latin typeface="Verdana"/>
                <a:cs typeface="Verdana"/>
              </a:rPr>
              <a:t>preceding </a:t>
            </a:r>
            <a:r>
              <a:rPr sz="2400" dirty="0">
                <a:latin typeface="Verdana"/>
                <a:cs typeface="Verdana"/>
              </a:rPr>
              <a:t>the </a:t>
            </a:r>
            <a:r>
              <a:rPr sz="2400" spc="-5" dirty="0">
                <a:latin typeface="Verdana"/>
                <a:cs typeface="Verdana"/>
              </a:rPr>
              <a:t>neoplastic  process, so </a:t>
            </a:r>
            <a:r>
              <a:rPr sz="2400" dirty="0">
                <a:latin typeface="Verdana"/>
                <a:cs typeface="Verdana"/>
              </a:rPr>
              <a:t>that </a:t>
            </a:r>
            <a:r>
              <a:rPr sz="2400" spc="-10" dirty="0">
                <a:latin typeface="Verdana"/>
                <a:cs typeface="Verdana"/>
              </a:rPr>
              <a:t>it </a:t>
            </a:r>
            <a:r>
              <a:rPr sz="2400" spc="-5" dirty="0">
                <a:latin typeface="Verdana"/>
                <a:cs typeface="Verdana"/>
              </a:rPr>
              <a:t>should </a:t>
            </a:r>
            <a:r>
              <a:rPr sz="2400" dirty="0">
                <a:latin typeface="Verdana"/>
                <a:cs typeface="Verdana"/>
              </a:rPr>
              <a:t>be </a:t>
            </a:r>
            <a:r>
              <a:rPr sz="2400" spc="-5" dirty="0">
                <a:latin typeface="Verdana"/>
                <a:cs typeface="Verdana"/>
              </a:rPr>
              <a:t>useful for</a:t>
            </a:r>
            <a:r>
              <a:rPr sz="2400" spc="-1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screening  </a:t>
            </a:r>
            <a:r>
              <a:rPr sz="2400" spc="-10" dirty="0">
                <a:latin typeface="Verdana"/>
                <a:cs typeface="Verdana"/>
              </a:rPr>
              <a:t>early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cancer.</a:t>
            </a:r>
            <a:endParaRPr sz="2400">
              <a:latin typeface="Verdana"/>
              <a:cs typeface="Verdana"/>
            </a:endParaRPr>
          </a:p>
          <a:p>
            <a:pPr marL="12700" marR="459105">
              <a:lnSpc>
                <a:spcPct val="100000"/>
              </a:lnSpc>
              <a:spcBef>
                <a:spcPts val="590"/>
              </a:spcBef>
              <a:buAutoNum type="arabicPeriod" startAt="5"/>
              <a:tabLst>
                <a:tab pos="424180" algn="l"/>
              </a:tabLst>
            </a:pPr>
            <a:r>
              <a:rPr sz="2400" spc="-10" dirty="0">
                <a:latin typeface="Verdana"/>
                <a:cs typeface="Verdana"/>
              </a:rPr>
              <a:t>It </a:t>
            </a:r>
            <a:r>
              <a:rPr sz="2400" spc="-5" dirty="0">
                <a:latin typeface="Verdana"/>
                <a:cs typeface="Verdana"/>
              </a:rPr>
              <a:t>should </a:t>
            </a:r>
            <a:r>
              <a:rPr sz="2400" dirty="0">
                <a:latin typeface="Verdana"/>
                <a:cs typeface="Verdana"/>
              </a:rPr>
              <a:t>be </a:t>
            </a:r>
            <a:r>
              <a:rPr sz="2400" spc="-10" dirty="0">
                <a:latin typeface="Verdana"/>
                <a:cs typeface="Verdana"/>
              </a:rPr>
              <a:t>easily assayable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5" dirty="0">
                <a:latin typeface="Verdana"/>
                <a:cs typeface="Verdana"/>
              </a:rPr>
              <a:t>be </a:t>
            </a:r>
            <a:r>
              <a:rPr sz="2400" spc="-5" dirty="0">
                <a:latin typeface="Verdana"/>
                <a:cs typeface="Verdana"/>
              </a:rPr>
              <a:t>able </a:t>
            </a:r>
            <a:r>
              <a:rPr sz="2400" dirty="0">
                <a:latin typeface="Verdana"/>
                <a:cs typeface="Verdana"/>
              </a:rPr>
              <a:t>to  </a:t>
            </a:r>
            <a:r>
              <a:rPr sz="2400" spc="-5" dirty="0">
                <a:latin typeface="Verdana"/>
                <a:cs typeface="Verdana"/>
              </a:rPr>
              <a:t>indicate all changes in cancer patients </a:t>
            </a:r>
            <a:r>
              <a:rPr sz="2400" spc="-10" dirty="0">
                <a:latin typeface="Verdana"/>
                <a:cs typeface="Verdana"/>
              </a:rPr>
              <a:t>receiving  </a:t>
            </a:r>
            <a:r>
              <a:rPr sz="2400" spc="-5" dirty="0">
                <a:latin typeface="Verdana"/>
                <a:cs typeface="Verdana"/>
              </a:rPr>
              <a:t>treatment.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0289" y="228600"/>
            <a:ext cx="8005445" cy="1386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9060">
              <a:lnSpc>
                <a:spcPct val="1238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Classification </a:t>
            </a:r>
            <a:r>
              <a:rPr lang="en-US" sz="3600" b="1" spc="-5" dirty="0" smtClean="0"/>
              <a:t>Of </a:t>
            </a:r>
            <a:r>
              <a:rPr lang="en-US" sz="3600" b="1" spc="-5" dirty="0" err="1" smtClean="0"/>
              <a:t>Biochemicals</a:t>
            </a:r>
            <a:r>
              <a:rPr lang="en-US" sz="3600" b="1" spc="-5" dirty="0" smtClean="0"/>
              <a:t> used </a:t>
            </a:r>
            <a:r>
              <a:rPr lang="en-US" sz="3600" b="1" spc="-5" dirty="0" smtClean="0"/>
              <a:t> </a:t>
            </a:r>
            <a:br>
              <a:rPr lang="en-US" sz="3600" b="1" spc="-5" dirty="0" smtClean="0"/>
            </a:br>
            <a:r>
              <a:rPr lang="en-US" sz="3600" b="1" spc="-5" dirty="0"/>
              <a:t> </a:t>
            </a:r>
            <a:r>
              <a:rPr lang="en-US" sz="3600" b="1" spc="-5" dirty="0" smtClean="0"/>
              <a:t> </a:t>
            </a:r>
            <a:r>
              <a:rPr lang="en-US" sz="3600" b="1" spc="-5" dirty="0" smtClean="0"/>
              <a:t>as </a:t>
            </a:r>
            <a:r>
              <a:rPr lang="en-US" sz="3600" b="1" spc="-5" dirty="0" smtClean="0"/>
              <a:t>Tumor Markers :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2362200"/>
            <a:ext cx="8991599" cy="403443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45770" indent="-433070">
              <a:lnSpc>
                <a:spcPct val="100000"/>
              </a:lnSpc>
              <a:spcBef>
                <a:spcPts val="700"/>
              </a:spcBef>
              <a:buFont typeface="Verdana"/>
              <a:buAutoNum type="arabicPeriod"/>
              <a:tabLst>
                <a:tab pos="445770" algn="l"/>
              </a:tabLst>
            </a:pPr>
            <a:r>
              <a:rPr sz="2400" spc="-5" dirty="0">
                <a:latin typeface="Verdana"/>
                <a:cs typeface="Verdana"/>
              </a:rPr>
              <a:t>Enzymes </a:t>
            </a:r>
            <a:r>
              <a:rPr sz="2400" dirty="0">
                <a:latin typeface="Verdana"/>
                <a:cs typeface="Verdana"/>
              </a:rPr>
              <a:t>or </a:t>
            </a:r>
            <a:r>
              <a:rPr sz="2400" spc="-10" dirty="0">
                <a:latin typeface="Verdana"/>
                <a:cs typeface="Verdana"/>
              </a:rPr>
              <a:t>isoenzymes </a:t>
            </a:r>
            <a:r>
              <a:rPr sz="2400" spc="-5" dirty="0">
                <a:latin typeface="Verdana"/>
                <a:cs typeface="Verdana"/>
              </a:rPr>
              <a:t>(ALP,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PAP)</a:t>
            </a:r>
            <a:endParaRPr sz="2400" dirty="0">
              <a:latin typeface="Verdana"/>
              <a:cs typeface="Verdana"/>
            </a:endParaRPr>
          </a:p>
          <a:p>
            <a:pPr marL="445770" indent="-433070">
              <a:lnSpc>
                <a:spcPct val="100000"/>
              </a:lnSpc>
              <a:spcBef>
                <a:spcPts val="600"/>
              </a:spcBef>
              <a:buFont typeface="Verdana"/>
              <a:buAutoNum type="arabicPeriod"/>
              <a:tabLst>
                <a:tab pos="445770" algn="l"/>
              </a:tabLst>
            </a:pPr>
            <a:r>
              <a:rPr sz="2400" spc="-5" dirty="0">
                <a:latin typeface="Verdana"/>
                <a:cs typeface="Verdana"/>
              </a:rPr>
              <a:t>Hormones </a:t>
            </a:r>
            <a:r>
              <a:rPr sz="2400" spc="-10" dirty="0">
                <a:latin typeface="Verdana"/>
                <a:cs typeface="Verdana"/>
              </a:rPr>
              <a:t>(calcitonin, </a:t>
            </a:r>
            <a:r>
              <a:rPr sz="2400" spc="-5" dirty="0">
                <a:latin typeface="Verdana"/>
                <a:cs typeface="Verdana"/>
              </a:rPr>
              <a:t>bHcg)</a:t>
            </a:r>
            <a:endParaRPr sz="2400" dirty="0">
              <a:latin typeface="Verdana"/>
              <a:cs typeface="Verdana"/>
            </a:endParaRPr>
          </a:p>
          <a:p>
            <a:pPr marL="445770" indent="-433070">
              <a:lnSpc>
                <a:spcPct val="100000"/>
              </a:lnSpc>
              <a:spcBef>
                <a:spcPts val="600"/>
              </a:spcBef>
              <a:buFont typeface="Verdana"/>
              <a:buAutoNum type="arabicPeriod"/>
              <a:tabLst>
                <a:tab pos="445770" algn="l"/>
              </a:tabLst>
            </a:pPr>
            <a:r>
              <a:rPr sz="2400" spc="-5" dirty="0">
                <a:latin typeface="Verdana"/>
                <a:cs typeface="Verdana"/>
              </a:rPr>
              <a:t>Oncofetal antigens (AFP,</a:t>
            </a:r>
            <a:r>
              <a:rPr sz="2400" spc="-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CEA)</a:t>
            </a:r>
            <a:endParaRPr sz="2400" dirty="0">
              <a:latin typeface="Verdana"/>
              <a:cs typeface="Verdana"/>
            </a:endParaRPr>
          </a:p>
          <a:p>
            <a:pPr marL="438784" marR="41275" indent="-426720">
              <a:lnSpc>
                <a:spcPts val="3479"/>
              </a:lnSpc>
              <a:spcBef>
                <a:spcPts val="204"/>
              </a:spcBef>
              <a:buFont typeface="Verdana"/>
              <a:buAutoNum type="arabicPeriod"/>
              <a:tabLst>
                <a:tab pos="445770" algn="l"/>
              </a:tabLst>
            </a:pPr>
            <a:r>
              <a:rPr sz="2400" spc="-5" dirty="0">
                <a:latin typeface="Verdana"/>
                <a:cs typeface="Verdana"/>
              </a:rPr>
              <a:t>Carbonhydrate epitopes recognised </a:t>
            </a:r>
            <a:r>
              <a:rPr sz="2400" dirty="0">
                <a:latin typeface="Verdana"/>
                <a:cs typeface="Verdana"/>
              </a:rPr>
              <a:t>by  </a:t>
            </a:r>
            <a:r>
              <a:rPr sz="2400" spc="-5" dirty="0">
                <a:latin typeface="Verdana"/>
                <a:cs typeface="Verdana"/>
              </a:rPr>
              <a:t>monoclonal antibodies (CA 15-3,CA</a:t>
            </a:r>
            <a:r>
              <a:rPr sz="2400" spc="-5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19-9,CA125)</a:t>
            </a:r>
            <a:endParaRPr sz="2400" dirty="0">
              <a:latin typeface="Verdana"/>
              <a:cs typeface="Verdana"/>
            </a:endParaRPr>
          </a:p>
          <a:p>
            <a:pPr marL="445770" indent="-433070">
              <a:lnSpc>
                <a:spcPct val="100000"/>
              </a:lnSpc>
              <a:spcBef>
                <a:spcPts val="384"/>
              </a:spcBef>
              <a:buFont typeface="Verdana"/>
              <a:buAutoNum type="arabicPeriod"/>
              <a:tabLst>
                <a:tab pos="445770" algn="l"/>
              </a:tabLst>
            </a:pPr>
            <a:r>
              <a:rPr sz="2400" spc="-5" dirty="0">
                <a:latin typeface="Verdana"/>
                <a:cs typeface="Verdana"/>
              </a:rPr>
              <a:t>Receptors (Estrogen,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progesterone)</a:t>
            </a:r>
            <a:endParaRPr sz="240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Font typeface="Verdana"/>
              <a:buAutoNum type="arabicPeriod"/>
              <a:tabLst>
                <a:tab pos="447040" algn="l"/>
              </a:tabLst>
            </a:pPr>
            <a:r>
              <a:rPr sz="2400" spc="-5" dirty="0">
                <a:latin typeface="Verdana"/>
                <a:cs typeface="Verdana"/>
              </a:rPr>
              <a:t>Serum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-10" dirty="0">
                <a:latin typeface="Verdana"/>
                <a:cs typeface="Verdana"/>
              </a:rPr>
              <a:t>tissue </a:t>
            </a:r>
            <a:r>
              <a:rPr sz="2400" spc="-5" dirty="0">
                <a:latin typeface="Verdana"/>
                <a:cs typeface="Verdana"/>
              </a:rPr>
              <a:t>proteins (beta-2 </a:t>
            </a:r>
            <a:r>
              <a:rPr sz="2400" spc="-5" dirty="0" smtClean="0">
                <a:latin typeface="Verdana"/>
                <a:cs typeface="Verdana"/>
              </a:rPr>
              <a:t>m</a:t>
            </a:r>
            <a:r>
              <a:rPr lang="en-US" sz="2400" spc="-5" dirty="0" smtClean="0">
                <a:latin typeface="Verdana"/>
                <a:cs typeface="Verdana"/>
              </a:rPr>
              <a:t>a</a:t>
            </a:r>
            <a:r>
              <a:rPr sz="2400" spc="-5" dirty="0" smtClean="0">
                <a:latin typeface="Verdana"/>
                <a:cs typeface="Verdana"/>
              </a:rPr>
              <a:t>croglobulin</a:t>
            </a:r>
            <a:r>
              <a:rPr lang="en-US" sz="2400" spc="-5" dirty="0">
                <a:latin typeface="Verdana"/>
                <a:cs typeface="Verdana"/>
              </a:rPr>
              <a:t>)</a:t>
            </a:r>
            <a:endParaRPr sz="2400" dirty="0">
              <a:latin typeface="Verdana"/>
              <a:cs typeface="Verdana"/>
            </a:endParaRPr>
          </a:p>
          <a:p>
            <a:pPr marL="441959" indent="-429259">
              <a:lnSpc>
                <a:spcPct val="100000"/>
              </a:lnSpc>
              <a:spcBef>
                <a:spcPts val="600"/>
              </a:spcBef>
              <a:buFont typeface="Verdana"/>
              <a:buAutoNum type="arabicPeriod"/>
              <a:tabLst>
                <a:tab pos="441959" algn="l"/>
              </a:tabLst>
            </a:pPr>
            <a:r>
              <a:rPr sz="2400" spc="-5" dirty="0">
                <a:latin typeface="Verdana"/>
                <a:cs typeface="Verdana"/>
              </a:rPr>
              <a:t>Other </a:t>
            </a:r>
            <a:r>
              <a:rPr sz="2400" spc="-10" dirty="0">
                <a:latin typeface="Verdana"/>
                <a:cs typeface="Verdana"/>
              </a:rPr>
              <a:t>biomolecules </a:t>
            </a:r>
            <a:r>
              <a:rPr sz="2400" dirty="0">
                <a:latin typeface="Verdana"/>
                <a:cs typeface="Verdana"/>
              </a:rPr>
              <a:t>e.g.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10" dirty="0" smtClean="0">
                <a:latin typeface="Verdana"/>
                <a:cs typeface="Verdana"/>
              </a:rPr>
              <a:t>polyamines</a:t>
            </a:r>
            <a:endParaRPr lang="en-US" sz="2400" spc="-10" dirty="0" smtClean="0">
              <a:latin typeface="Verdana"/>
              <a:cs typeface="Verdana"/>
            </a:endParaRPr>
          </a:p>
          <a:p>
            <a:pPr marL="441959" indent="-429259">
              <a:lnSpc>
                <a:spcPct val="100000"/>
              </a:lnSpc>
              <a:spcBef>
                <a:spcPts val="600"/>
              </a:spcBef>
              <a:buFont typeface="Verdana"/>
              <a:buAutoNum type="arabicPeriod"/>
              <a:tabLst>
                <a:tab pos="441959" algn="l"/>
              </a:tabLst>
            </a:pPr>
            <a:r>
              <a:rPr lang="en-US" sz="2400" spc="-10" dirty="0" smtClean="0">
                <a:latin typeface="Verdana"/>
                <a:cs typeface="Verdana"/>
              </a:rPr>
              <a:t>DNA markers ( </a:t>
            </a:r>
            <a:r>
              <a:rPr lang="en-US" sz="2400" spc="-10" dirty="0" err="1" smtClean="0">
                <a:latin typeface="Verdana"/>
                <a:cs typeface="Verdana"/>
              </a:rPr>
              <a:t>BRCA</a:t>
            </a:r>
            <a:r>
              <a:rPr lang="en-US" sz="2400" spc="-10" dirty="0" smtClean="0">
                <a:latin typeface="Verdana"/>
                <a:cs typeface="Verdana"/>
              </a:rPr>
              <a:t> – 1, </a:t>
            </a:r>
            <a:r>
              <a:rPr lang="en-US" sz="2400" spc="-10" dirty="0" err="1" smtClean="0">
                <a:latin typeface="Verdana"/>
                <a:cs typeface="Verdana"/>
              </a:rPr>
              <a:t>BRCA</a:t>
            </a:r>
            <a:r>
              <a:rPr lang="en-US" sz="2400" spc="-10" dirty="0" smtClean="0">
                <a:latin typeface="Verdana"/>
                <a:cs typeface="Verdana"/>
              </a:rPr>
              <a:t> -2 )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069" y="836929"/>
            <a:ext cx="3121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Arial"/>
                <a:cs typeface="Arial"/>
              </a:rPr>
              <a:t>Potential</a:t>
            </a:r>
            <a:r>
              <a:rPr sz="3600" b="1" spc="-6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uses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8990" y="1578609"/>
            <a:ext cx="8045450" cy="424942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0"/>
              </a:spcBef>
              <a:tabLst>
                <a:tab pos="380365" algn="l"/>
              </a:tabLst>
            </a:pPr>
            <a:r>
              <a:rPr sz="2700" spc="757" baseline="15432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700" spc="757" baseline="15432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Verdana"/>
                <a:cs typeface="Verdana"/>
              </a:rPr>
              <a:t>Screening </a:t>
            </a:r>
            <a:r>
              <a:rPr sz="2600" dirty="0">
                <a:latin typeface="Verdana"/>
                <a:cs typeface="Verdana"/>
              </a:rPr>
              <a:t>in </a:t>
            </a:r>
            <a:r>
              <a:rPr sz="2600" spc="-5" dirty="0">
                <a:latin typeface="Verdana"/>
                <a:cs typeface="Verdana"/>
              </a:rPr>
              <a:t>general</a:t>
            </a:r>
            <a:r>
              <a:rPr sz="2600" spc="-2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population</a:t>
            </a:r>
            <a:endParaRPr sz="26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  <a:tabLst>
                <a:tab pos="380365" algn="l"/>
              </a:tabLst>
            </a:pPr>
            <a:r>
              <a:rPr sz="2700" spc="757" baseline="15432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700" spc="757" baseline="15432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Verdana"/>
                <a:cs typeface="Verdana"/>
              </a:rPr>
              <a:t>Differential diagnosis </a:t>
            </a:r>
            <a:r>
              <a:rPr sz="2600" dirty="0">
                <a:latin typeface="Verdana"/>
                <a:cs typeface="Verdana"/>
              </a:rPr>
              <a:t>of </a:t>
            </a:r>
            <a:r>
              <a:rPr sz="2600" spc="-5" dirty="0">
                <a:latin typeface="Verdana"/>
                <a:cs typeface="Verdana"/>
              </a:rPr>
              <a:t>symptomatic</a:t>
            </a:r>
            <a:r>
              <a:rPr sz="2600" spc="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patients</a:t>
            </a:r>
            <a:endParaRPr sz="26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  <a:tabLst>
                <a:tab pos="380365" algn="l"/>
              </a:tabLst>
            </a:pPr>
            <a:r>
              <a:rPr sz="2700" spc="757" baseline="15432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700" spc="757" baseline="15432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Verdana"/>
                <a:cs typeface="Verdana"/>
              </a:rPr>
              <a:t>Clinical staging </a:t>
            </a:r>
            <a:r>
              <a:rPr sz="2600" spc="5" dirty="0">
                <a:latin typeface="Verdana"/>
                <a:cs typeface="Verdana"/>
              </a:rPr>
              <a:t>of</a:t>
            </a:r>
            <a:r>
              <a:rPr sz="2600" spc="-1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cancer</a:t>
            </a:r>
            <a:endParaRPr sz="26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  <a:tabLst>
                <a:tab pos="380365" algn="l"/>
              </a:tabLst>
            </a:pPr>
            <a:r>
              <a:rPr sz="2700" spc="757" baseline="15432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700" spc="757" baseline="15432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Verdana"/>
                <a:cs typeface="Verdana"/>
              </a:rPr>
              <a:t>Estimating </a:t>
            </a:r>
            <a:r>
              <a:rPr sz="2600" dirty="0">
                <a:latin typeface="Verdana"/>
                <a:cs typeface="Verdana"/>
              </a:rPr>
              <a:t>tumor</a:t>
            </a:r>
            <a:r>
              <a:rPr sz="2600" spc="-5" dirty="0">
                <a:latin typeface="Verdana"/>
                <a:cs typeface="Verdana"/>
              </a:rPr>
              <a:t> volume</a:t>
            </a:r>
            <a:endParaRPr sz="2600">
              <a:latin typeface="Verdana"/>
              <a:cs typeface="Verdana"/>
            </a:endParaRPr>
          </a:p>
          <a:p>
            <a:pPr marL="381000" marR="1622425" indent="-342900">
              <a:lnSpc>
                <a:spcPct val="100000"/>
              </a:lnSpc>
              <a:spcBef>
                <a:spcPts val="640"/>
              </a:spcBef>
              <a:tabLst>
                <a:tab pos="380365" algn="l"/>
              </a:tabLst>
            </a:pPr>
            <a:r>
              <a:rPr sz="2700" spc="757" baseline="15432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700" spc="757" baseline="15432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Verdana"/>
                <a:cs typeface="Verdana"/>
              </a:rPr>
              <a:t>As </a:t>
            </a:r>
            <a:r>
              <a:rPr sz="2600" dirty="0">
                <a:latin typeface="Verdana"/>
                <a:cs typeface="Verdana"/>
              </a:rPr>
              <a:t>a prognostic </a:t>
            </a:r>
            <a:r>
              <a:rPr sz="2600" spc="-5" dirty="0">
                <a:latin typeface="Verdana"/>
                <a:cs typeface="Verdana"/>
              </a:rPr>
              <a:t>indicator </a:t>
            </a:r>
            <a:r>
              <a:rPr sz="2600" dirty="0">
                <a:latin typeface="Verdana"/>
                <a:cs typeface="Verdana"/>
              </a:rPr>
              <a:t>for </a:t>
            </a:r>
            <a:r>
              <a:rPr sz="2600" spc="-5" dirty="0">
                <a:latin typeface="Verdana"/>
                <a:cs typeface="Verdana"/>
              </a:rPr>
              <a:t>disease  progression</a:t>
            </a:r>
            <a:endParaRPr sz="26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  <a:tabLst>
                <a:tab pos="380365" algn="l"/>
              </a:tabLst>
            </a:pPr>
            <a:r>
              <a:rPr sz="2700" spc="757" baseline="15432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700" spc="757" baseline="15432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Verdana"/>
                <a:cs typeface="Verdana"/>
              </a:rPr>
              <a:t>Evaluating the success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1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treatment</a:t>
            </a:r>
            <a:endParaRPr sz="26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640"/>
              </a:spcBef>
              <a:tabLst>
                <a:tab pos="380365" algn="l"/>
              </a:tabLst>
            </a:pPr>
            <a:r>
              <a:rPr sz="2700" spc="757" baseline="15432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700" spc="757" baseline="15432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Verdana"/>
                <a:cs typeface="Verdana"/>
              </a:rPr>
              <a:t>Detecting </a:t>
            </a:r>
            <a:r>
              <a:rPr sz="2600" dirty="0">
                <a:latin typeface="Verdana"/>
                <a:cs typeface="Verdana"/>
              </a:rPr>
              <a:t>the </a:t>
            </a:r>
            <a:r>
              <a:rPr sz="2600" spc="-5" dirty="0">
                <a:latin typeface="Verdana"/>
                <a:cs typeface="Verdana"/>
              </a:rPr>
              <a:t>recurrence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30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cancer</a:t>
            </a:r>
            <a:endParaRPr sz="26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  <a:tabLst>
                <a:tab pos="380365" algn="l"/>
              </a:tabLst>
            </a:pPr>
            <a:r>
              <a:rPr sz="2700" spc="757" baseline="15432" dirty="0">
                <a:solidFill>
                  <a:srgbClr val="006666"/>
                </a:solidFill>
                <a:latin typeface="Symbol"/>
                <a:cs typeface="Symbol"/>
              </a:rPr>
              <a:t></a:t>
            </a:r>
            <a:r>
              <a:rPr sz="2700" spc="757" baseline="15432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latin typeface="Verdana"/>
                <a:cs typeface="Verdana"/>
              </a:rPr>
              <a:t>Monitoring </a:t>
            </a:r>
            <a:r>
              <a:rPr sz="2600" spc="-5" dirty="0">
                <a:latin typeface="Verdana"/>
                <a:cs typeface="Verdana"/>
              </a:rPr>
              <a:t>reponse </a:t>
            </a:r>
            <a:r>
              <a:rPr sz="2600" dirty="0">
                <a:latin typeface="Verdana"/>
                <a:cs typeface="Verdana"/>
              </a:rPr>
              <a:t>to</a:t>
            </a:r>
            <a:r>
              <a:rPr sz="2600" spc="-2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therapy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275463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85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3600" b="1" spc="-5" dirty="0">
                <a:solidFill>
                  <a:schemeClr val="accent3">
                    <a:lumMod val="50000"/>
                  </a:schemeClr>
                </a:solidFill>
                <a:latin typeface="Verdana"/>
                <a:cs typeface="Verdana"/>
              </a:rPr>
              <a:t>ENZYMES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676400"/>
            <a:ext cx="7665720" cy="495648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63500" marR="55880" algn="just">
              <a:lnSpc>
                <a:spcPts val="2160"/>
              </a:lnSpc>
              <a:spcBef>
                <a:spcPts val="370"/>
              </a:spcBef>
            </a:pPr>
            <a:r>
              <a:rPr sz="2400" b="1" spc="40" dirty="0" smtClean="0">
                <a:latin typeface="Verdana"/>
                <a:cs typeface="Verdana"/>
              </a:rPr>
              <a:t>Alkaline </a:t>
            </a:r>
            <a:r>
              <a:rPr sz="2400" b="1" spc="-5" dirty="0">
                <a:latin typeface="Verdana"/>
                <a:cs typeface="Verdana"/>
              </a:rPr>
              <a:t>Phosphatase </a:t>
            </a:r>
            <a:r>
              <a:rPr sz="2400" b="1" dirty="0">
                <a:latin typeface="Verdana"/>
                <a:cs typeface="Verdana"/>
              </a:rPr>
              <a:t>(ALP)- </a:t>
            </a:r>
            <a:r>
              <a:rPr sz="2400" spc="-5" dirty="0">
                <a:latin typeface="Verdana"/>
                <a:cs typeface="Verdana"/>
              </a:rPr>
              <a:t>primary or secondary </a:t>
            </a:r>
            <a:r>
              <a:rPr sz="2400" spc="-10" dirty="0">
                <a:latin typeface="Verdana"/>
                <a:cs typeface="Verdana"/>
              </a:rPr>
              <a:t>liver  </a:t>
            </a:r>
            <a:r>
              <a:rPr sz="2400" spc="-5" dirty="0">
                <a:latin typeface="Verdana"/>
                <a:cs typeface="Verdana"/>
              </a:rPr>
              <a:t>cancer, metastatic cancer with bone or </a:t>
            </a:r>
            <a:r>
              <a:rPr sz="2400" spc="-10" dirty="0">
                <a:latin typeface="Verdana"/>
                <a:cs typeface="Verdana"/>
              </a:rPr>
              <a:t>liver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involvement.</a:t>
            </a:r>
            <a:endParaRPr sz="2400" dirty="0">
              <a:latin typeface="Verdana"/>
              <a:cs typeface="Verdana"/>
            </a:endParaRPr>
          </a:p>
          <a:p>
            <a:pPr algn="just">
              <a:lnSpc>
                <a:spcPct val="100000"/>
              </a:lnSpc>
              <a:spcBef>
                <a:spcPts val="30"/>
              </a:spcBef>
            </a:pPr>
            <a:endParaRPr sz="2400" dirty="0">
              <a:latin typeface="Verdana"/>
              <a:cs typeface="Verdana"/>
            </a:endParaRPr>
          </a:p>
          <a:p>
            <a:pPr marL="63500" marR="177800" algn="just">
              <a:lnSpc>
                <a:spcPct val="100000"/>
              </a:lnSpc>
            </a:pPr>
            <a:r>
              <a:rPr sz="2400" b="1" spc="35" dirty="0" smtClean="0">
                <a:latin typeface="Verdana"/>
                <a:cs typeface="Verdana"/>
              </a:rPr>
              <a:t>Prostatic </a:t>
            </a:r>
            <a:r>
              <a:rPr sz="2400" b="1" spc="-5" dirty="0">
                <a:latin typeface="Verdana"/>
                <a:cs typeface="Verdana"/>
              </a:rPr>
              <a:t>acid </a:t>
            </a:r>
            <a:r>
              <a:rPr sz="2400" b="1" dirty="0">
                <a:latin typeface="Verdana"/>
                <a:cs typeface="Verdana"/>
              </a:rPr>
              <a:t>phosphatase </a:t>
            </a:r>
            <a:r>
              <a:rPr sz="2400" b="1" spc="-5" dirty="0">
                <a:latin typeface="Verdana"/>
                <a:cs typeface="Verdana"/>
              </a:rPr>
              <a:t>(PAP) </a:t>
            </a:r>
            <a:r>
              <a:rPr sz="2400" b="1" dirty="0">
                <a:latin typeface="Verdana"/>
                <a:cs typeface="Verdana"/>
              </a:rPr>
              <a:t>-</a:t>
            </a:r>
            <a:r>
              <a:rPr sz="2400" dirty="0">
                <a:latin typeface="Verdana"/>
                <a:cs typeface="Verdana"/>
              </a:rPr>
              <a:t>prostate </a:t>
            </a:r>
            <a:r>
              <a:rPr sz="2400" spc="-5" dirty="0">
                <a:latin typeface="Verdana"/>
                <a:cs typeface="Verdana"/>
              </a:rPr>
              <a:t>cancer,  Increased PAP activity may be seen in osteogenic sarcoma,  multiple myeloma and bone metastasis of other cancers  and in some benign conditions such </a:t>
            </a:r>
            <a:r>
              <a:rPr sz="2400" dirty="0">
                <a:latin typeface="Verdana"/>
                <a:cs typeface="Verdana"/>
              </a:rPr>
              <a:t>as </a:t>
            </a:r>
            <a:r>
              <a:rPr sz="2400" spc="-5" dirty="0">
                <a:latin typeface="Verdana"/>
                <a:cs typeface="Verdana"/>
              </a:rPr>
              <a:t>osteoporosis and  hyperparathyroidism.</a:t>
            </a:r>
            <a:endParaRPr sz="2400" dirty="0">
              <a:latin typeface="Verdana"/>
              <a:cs typeface="Verdana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2400" dirty="0">
              <a:latin typeface="Verdana"/>
              <a:cs typeface="Verdana"/>
            </a:endParaRPr>
          </a:p>
          <a:p>
            <a:pPr marL="63500" marR="396875" algn="just">
              <a:lnSpc>
                <a:spcPct val="100400"/>
              </a:lnSpc>
              <a:spcBef>
                <a:spcPts val="5"/>
              </a:spcBef>
            </a:pPr>
            <a:r>
              <a:rPr sz="2400" b="1" spc="40" dirty="0" smtClean="0">
                <a:latin typeface="Verdana"/>
                <a:cs typeface="Verdana"/>
              </a:rPr>
              <a:t>Prostate </a:t>
            </a:r>
            <a:r>
              <a:rPr sz="2400" b="1" spc="-5" dirty="0">
                <a:latin typeface="Verdana"/>
                <a:cs typeface="Verdana"/>
              </a:rPr>
              <a:t>Specific Antigen </a:t>
            </a:r>
            <a:r>
              <a:rPr sz="2400" b="1" dirty="0">
                <a:latin typeface="Verdana"/>
                <a:cs typeface="Verdana"/>
              </a:rPr>
              <a:t>(PSA)- </a:t>
            </a:r>
            <a:r>
              <a:rPr sz="2400" spc="-5" dirty="0">
                <a:latin typeface="Verdana"/>
                <a:cs typeface="Verdana"/>
              </a:rPr>
              <a:t>much more specific  for screening or for </a:t>
            </a:r>
            <a:r>
              <a:rPr sz="2400" spc="-5" dirty="0" smtClean="0">
                <a:latin typeface="Verdana"/>
                <a:cs typeface="Verdana"/>
              </a:rPr>
              <a:t>detection</a:t>
            </a:r>
            <a:r>
              <a:rPr lang="en-US" sz="2400" spc="-5" dirty="0" smtClean="0">
                <a:latin typeface="Verdana"/>
                <a:cs typeface="Verdana"/>
              </a:rPr>
              <a:t> of</a:t>
            </a:r>
            <a:r>
              <a:rPr sz="2400" spc="-5" dirty="0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early prostate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cancer.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762000"/>
            <a:ext cx="3911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8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3600" b="1" spc="-5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HORMONES</a:t>
            </a:r>
            <a:r>
              <a:rPr lang="en-US" sz="3600" b="1" spc="-5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 :</a:t>
            </a:r>
            <a:endParaRPr sz="3600" b="1" spc="-5" dirty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2057400"/>
            <a:ext cx="8874760" cy="433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algn="just">
              <a:spcBef>
                <a:spcPts val="100"/>
              </a:spcBef>
            </a:pPr>
            <a:r>
              <a:rPr sz="2800" b="1" spc="30" dirty="0" smtClean="0">
                <a:latin typeface="Verdana"/>
                <a:cs typeface="Verdana"/>
              </a:rPr>
              <a:t>Calcitonin-</a:t>
            </a:r>
            <a:r>
              <a:rPr lang="en-US" sz="2800" b="1" spc="30" dirty="0" smtClean="0">
                <a:latin typeface="Verdana"/>
                <a:cs typeface="Verdana"/>
              </a:rPr>
              <a:t> </a:t>
            </a:r>
            <a:r>
              <a:rPr lang="en-US" sz="2800" spc="30" dirty="0" smtClean="0">
                <a:latin typeface="Verdana"/>
                <a:cs typeface="Verdana"/>
              </a:rPr>
              <a:t>secreted</a:t>
            </a:r>
            <a:r>
              <a:rPr lang="en-US" sz="2800" b="1" spc="30" dirty="0" smtClean="0">
                <a:latin typeface="Verdana"/>
                <a:cs typeface="Verdana"/>
              </a:rPr>
              <a:t> </a:t>
            </a:r>
            <a:r>
              <a:rPr lang="en-US" sz="2800" spc="30" dirty="0" smtClean="0">
                <a:latin typeface="Verdana"/>
                <a:cs typeface="Verdana"/>
              </a:rPr>
              <a:t>by </a:t>
            </a:r>
            <a:r>
              <a:rPr lang="en-US" sz="2800" spc="30" dirty="0" err="1" smtClean="0">
                <a:latin typeface="Verdana"/>
                <a:cs typeface="Verdana"/>
              </a:rPr>
              <a:t>parafollicular</a:t>
            </a:r>
            <a:r>
              <a:rPr lang="en-US" sz="2800" spc="30" dirty="0" smtClean="0">
                <a:latin typeface="Verdana"/>
                <a:cs typeface="Verdana"/>
              </a:rPr>
              <a:t> C cells of thyroid gland ,primary function is to lower calcium level. Raised in</a:t>
            </a:r>
            <a:r>
              <a:rPr sz="2800" spc="30" dirty="0" smtClean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medullary thyroid</a:t>
            </a:r>
            <a:r>
              <a:rPr sz="2800" spc="-5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cancer</a:t>
            </a:r>
            <a:endParaRPr sz="2800" dirty="0">
              <a:latin typeface="Verdana"/>
              <a:cs typeface="Verdana"/>
            </a:endParaRPr>
          </a:p>
          <a:p>
            <a:pPr algn="just">
              <a:spcBef>
                <a:spcPts val="60"/>
              </a:spcBef>
            </a:pPr>
            <a:endParaRPr sz="2800" dirty="0">
              <a:latin typeface="Verdana"/>
              <a:cs typeface="Verdana"/>
            </a:endParaRPr>
          </a:p>
          <a:p>
            <a:pPr marL="50800" marR="43180" algn="just"/>
            <a:r>
              <a:rPr sz="2800" b="1" spc="75" dirty="0" smtClean="0">
                <a:latin typeface="Verdana"/>
                <a:cs typeface="Verdana"/>
              </a:rPr>
              <a:t>Human </a:t>
            </a:r>
            <a:r>
              <a:rPr sz="2800" b="1" spc="-10" dirty="0">
                <a:latin typeface="Verdana"/>
                <a:cs typeface="Verdana"/>
              </a:rPr>
              <a:t>Chorionic </a:t>
            </a:r>
            <a:r>
              <a:rPr sz="2800" b="1" spc="-5" dirty="0">
                <a:latin typeface="Verdana"/>
                <a:cs typeface="Verdana"/>
              </a:rPr>
              <a:t>Gonadotropin (hCG)- </a:t>
            </a:r>
            <a:r>
              <a:rPr sz="2800" spc="-5" dirty="0">
                <a:latin typeface="Verdana"/>
                <a:cs typeface="Verdana"/>
              </a:rPr>
              <a:t>tumors  of placenta, gestational trophoblastic disease </a:t>
            </a:r>
            <a:r>
              <a:rPr sz="2800" dirty="0">
                <a:latin typeface="Verdana"/>
                <a:cs typeface="Verdana"/>
              </a:rPr>
              <a:t>and  </a:t>
            </a:r>
            <a:r>
              <a:rPr sz="2800" spc="-5" dirty="0">
                <a:latin typeface="Verdana"/>
                <a:cs typeface="Verdana"/>
              </a:rPr>
              <a:t>some tumors of testes and</a:t>
            </a:r>
            <a:r>
              <a:rPr sz="2800" spc="-30" dirty="0">
                <a:latin typeface="Verdana"/>
                <a:cs typeface="Verdana"/>
              </a:rPr>
              <a:t> </a:t>
            </a:r>
            <a:r>
              <a:rPr sz="2800" spc="-10" dirty="0" smtClean="0">
                <a:latin typeface="Verdana"/>
                <a:cs typeface="Verdana"/>
              </a:rPr>
              <a:t>ovary</a:t>
            </a:r>
            <a:endParaRPr lang="en-US" sz="2800" spc="-10" dirty="0" smtClean="0">
              <a:latin typeface="Verdana"/>
              <a:cs typeface="Verdana"/>
            </a:endParaRPr>
          </a:p>
          <a:p>
            <a:pPr marL="50800" marR="43180" algn="just"/>
            <a:r>
              <a:rPr lang="en-US" sz="2800" spc="-10" dirty="0" smtClean="0">
                <a:latin typeface="Verdana"/>
                <a:cs typeface="Verdana"/>
              </a:rPr>
              <a:t>Main clinical use of </a:t>
            </a:r>
            <a:r>
              <a:rPr lang="en-US" sz="2800" spc="-10" dirty="0" err="1" smtClean="0">
                <a:latin typeface="Verdana"/>
                <a:cs typeface="Verdana"/>
              </a:rPr>
              <a:t>hCG</a:t>
            </a:r>
            <a:r>
              <a:rPr lang="en-US" sz="2800" spc="-10" dirty="0" smtClean="0">
                <a:latin typeface="Verdana"/>
                <a:cs typeface="Verdana"/>
              </a:rPr>
              <a:t> is in the diagnosis, therapy and follow up study of germ cell tumors</a:t>
            </a:r>
            <a:r>
              <a:rPr lang="en-US" sz="2400" spc="-10" dirty="0" smtClean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838200"/>
            <a:ext cx="6705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600" b="1" spc="-5" dirty="0" err="1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ONCOFETAL</a:t>
            </a:r>
            <a:r>
              <a:rPr sz="3600" b="1" spc="-75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3600" b="1" spc="-5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ANTIGENS</a:t>
            </a:r>
            <a:r>
              <a:rPr lang="en-US" sz="3600" b="1" spc="-5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 </a:t>
            </a:r>
            <a:endParaRPr sz="3600" b="1" spc="-5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905000"/>
            <a:ext cx="8382000" cy="44242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257810" indent="-342900" algn="just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475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Verdana"/>
                <a:cs typeface="Verdana"/>
              </a:rPr>
              <a:t>α-fetoprotein (</a:t>
            </a:r>
            <a:r>
              <a:rPr sz="2800" b="1" spc="-5" dirty="0" err="1">
                <a:latin typeface="Verdana"/>
                <a:cs typeface="Verdana"/>
              </a:rPr>
              <a:t>AFP</a:t>
            </a:r>
            <a:r>
              <a:rPr sz="2800" b="1" spc="-5" dirty="0" smtClean="0">
                <a:latin typeface="Verdana"/>
                <a:cs typeface="Verdana"/>
              </a:rPr>
              <a:t>)-</a:t>
            </a:r>
            <a:r>
              <a:rPr lang="en-US" sz="2800" spc="-5" dirty="0" smtClean="0">
                <a:latin typeface="Verdana"/>
                <a:cs typeface="Verdana"/>
              </a:rPr>
              <a:t>it is glycoprotein produced mainly in liver. Raised in</a:t>
            </a:r>
            <a:r>
              <a:rPr sz="2800" spc="-5" dirty="0" smtClean="0">
                <a:latin typeface="Verdana"/>
                <a:cs typeface="Verdana"/>
              </a:rPr>
              <a:t> </a:t>
            </a:r>
            <a:r>
              <a:rPr lang="en-US" sz="2800" spc="-10" dirty="0">
                <a:latin typeface="Verdana"/>
                <a:cs typeface="Verdana"/>
              </a:rPr>
              <a:t>H</a:t>
            </a:r>
            <a:r>
              <a:rPr sz="2800" spc="-10" dirty="0" smtClean="0">
                <a:latin typeface="Verdana"/>
                <a:cs typeface="Verdana"/>
              </a:rPr>
              <a:t>epatocellular </a:t>
            </a:r>
            <a:r>
              <a:rPr sz="2800" dirty="0">
                <a:latin typeface="Verdana"/>
                <a:cs typeface="Verdana"/>
              </a:rPr>
              <a:t>and  </a:t>
            </a:r>
            <a:r>
              <a:rPr lang="en-US" sz="2800" spc="-5" dirty="0">
                <a:latin typeface="Verdana"/>
                <a:cs typeface="Verdana"/>
              </a:rPr>
              <a:t>G</a:t>
            </a:r>
            <a:r>
              <a:rPr sz="2800" spc="-5" dirty="0" smtClean="0">
                <a:latin typeface="Verdana"/>
                <a:cs typeface="Verdana"/>
              </a:rPr>
              <a:t>erm </a:t>
            </a:r>
            <a:r>
              <a:rPr sz="2800" spc="-10" dirty="0">
                <a:latin typeface="Verdana"/>
                <a:cs typeface="Verdana"/>
              </a:rPr>
              <a:t>cell</a:t>
            </a:r>
            <a:r>
              <a:rPr sz="2800" spc="-20" dirty="0">
                <a:latin typeface="Verdana"/>
                <a:cs typeface="Verdana"/>
              </a:rPr>
              <a:t> </a:t>
            </a:r>
            <a:r>
              <a:rPr sz="2800" spc="-5" dirty="0" smtClean="0">
                <a:latin typeface="Verdana"/>
                <a:cs typeface="Verdana"/>
              </a:rPr>
              <a:t>carcinoma</a:t>
            </a:r>
            <a:r>
              <a:rPr lang="en-US" sz="2800" spc="-5" dirty="0" smtClean="0">
                <a:latin typeface="Verdana"/>
                <a:cs typeface="Verdana"/>
              </a:rPr>
              <a:t>. Should be &lt; 10microg /l</a:t>
            </a:r>
          </a:p>
          <a:p>
            <a:pPr marL="381000" marR="257810" indent="-342900" algn="just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lang="en-US" sz="2800" spc="-5" dirty="0">
                <a:latin typeface="Verdana"/>
                <a:cs typeface="Verdana"/>
              </a:rPr>
              <a:t> </a:t>
            </a:r>
            <a:r>
              <a:rPr lang="en-US" sz="2800" spc="-5" dirty="0" smtClean="0">
                <a:latin typeface="Verdana"/>
                <a:cs typeface="Verdana"/>
              </a:rPr>
              <a:t>  Benign hepatic disorders</a:t>
            </a:r>
            <a:r>
              <a:rPr lang="it-IT" sz="2800" spc="-5" dirty="0" smtClean="0">
                <a:latin typeface="Verdana"/>
                <a:cs typeface="Verdana"/>
              </a:rPr>
              <a:t> upto 40microg/l </a:t>
            </a:r>
          </a:p>
          <a:p>
            <a:pPr marL="381000" marR="257810" indent="-342900" algn="just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lang="it-IT" sz="2800" spc="-5" dirty="0">
                <a:latin typeface="Verdana"/>
                <a:cs typeface="Verdana"/>
              </a:rPr>
              <a:t> </a:t>
            </a:r>
            <a:r>
              <a:rPr lang="it-IT" sz="2800" spc="-5" dirty="0" smtClean="0">
                <a:latin typeface="Verdana"/>
                <a:cs typeface="Verdana"/>
              </a:rPr>
              <a:t>  Hepatocellular CA above 400 microg/l</a:t>
            </a:r>
            <a:endParaRPr lang="it-IT" sz="2800" dirty="0">
              <a:latin typeface="Verdana"/>
              <a:cs typeface="Verdana"/>
            </a:endParaRPr>
          </a:p>
          <a:p>
            <a:pPr marL="381000" marR="30480" indent="-342900" algn="just">
              <a:lnSpc>
                <a:spcPct val="100000"/>
              </a:lnSpc>
              <a:spcBef>
                <a:spcPts val="600"/>
              </a:spcBef>
              <a:tabLst>
                <a:tab pos="380365" algn="l"/>
              </a:tabLst>
            </a:pPr>
            <a:r>
              <a:rPr lang="it-IT" sz="2800" spc="705" baseline="15151" dirty="0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lang="it-IT" sz="2800" b="1" spc="-5" dirty="0" smtClean="0">
                <a:latin typeface="Verdana"/>
                <a:cs typeface="Verdana"/>
              </a:rPr>
              <a:t>carcinoembryonic</a:t>
            </a:r>
            <a:r>
              <a:rPr lang="en-US" sz="2800" spc="-5" dirty="0" smtClean="0">
                <a:latin typeface="Verdana"/>
                <a:cs typeface="Verdana"/>
              </a:rPr>
              <a:t> </a:t>
            </a:r>
            <a:r>
              <a:rPr sz="2800" b="1" spc="-5" dirty="0" smtClean="0">
                <a:latin typeface="Verdana"/>
                <a:cs typeface="Verdana"/>
              </a:rPr>
              <a:t>antigen </a:t>
            </a:r>
            <a:r>
              <a:rPr sz="2800" b="1" spc="5" dirty="0">
                <a:latin typeface="Verdana"/>
                <a:cs typeface="Verdana"/>
              </a:rPr>
              <a:t>(CEA)</a:t>
            </a:r>
            <a:r>
              <a:rPr sz="2800" spc="5" dirty="0">
                <a:latin typeface="Verdana"/>
                <a:cs typeface="Verdana"/>
              </a:rPr>
              <a:t>-  </a:t>
            </a:r>
            <a:r>
              <a:rPr sz="2800" spc="-10" dirty="0">
                <a:latin typeface="Verdana"/>
                <a:cs typeface="Verdana"/>
              </a:rPr>
              <a:t>colorectal, </a:t>
            </a:r>
            <a:r>
              <a:rPr sz="2800" spc="-5" dirty="0">
                <a:latin typeface="Verdana"/>
                <a:cs typeface="Verdana"/>
              </a:rPr>
              <a:t>gastrointestinal, lung </a:t>
            </a:r>
            <a:r>
              <a:rPr sz="2800" dirty="0">
                <a:latin typeface="Verdana"/>
                <a:cs typeface="Verdana"/>
              </a:rPr>
              <a:t>and </a:t>
            </a:r>
            <a:r>
              <a:rPr sz="2800" spc="-5" dirty="0">
                <a:latin typeface="Verdana"/>
                <a:cs typeface="Verdana"/>
              </a:rPr>
              <a:t>breast  carcinoma</a:t>
            </a:r>
            <a:r>
              <a:rPr sz="2800" spc="-5" dirty="0" smtClean="0">
                <a:latin typeface="Verdana"/>
                <a:cs typeface="Verdana"/>
              </a:rPr>
              <a:t>.</a:t>
            </a:r>
            <a:r>
              <a:rPr lang="en-US" sz="2800" spc="-5" dirty="0" smtClean="0">
                <a:latin typeface="Verdana"/>
                <a:cs typeface="Verdana"/>
              </a:rPr>
              <a:t> Levels may increase with increasing age and smoking.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2012</Words>
  <Application>Microsoft Office PowerPoint</Application>
  <PresentationFormat>On-screen Show (4:3)</PresentationFormat>
  <Paragraphs>218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Algerian</vt:lpstr>
      <vt:lpstr>Arial</vt:lpstr>
      <vt:lpstr>Calibri</vt:lpstr>
      <vt:lpstr>Symbol</vt:lpstr>
      <vt:lpstr>Times New Roman</vt:lpstr>
      <vt:lpstr>Verdana</vt:lpstr>
      <vt:lpstr>Office Theme</vt:lpstr>
      <vt:lpstr>PowerPoint Presentation</vt:lpstr>
      <vt:lpstr>What is a Tumor Marker?</vt:lpstr>
      <vt:lpstr>A good tumor marker should…</vt:lpstr>
      <vt:lpstr>PowerPoint Presentation</vt:lpstr>
      <vt:lpstr>Classification Of Biochemicals used     as Tumor Markers :</vt:lpstr>
      <vt:lpstr>Potential uses</vt:lpstr>
      <vt:lpstr> ENZYMES</vt:lpstr>
      <vt:lpstr> HORMONES :</vt:lpstr>
      <vt:lpstr> ONCOFETAL ANTIGENS : </vt:lpstr>
      <vt:lpstr>CARBOHYDRATE MARKERS</vt:lpstr>
      <vt:lpstr>5. RECEPTOR MARKERS</vt:lpstr>
      <vt:lpstr>6. PROTEIN MARKERS</vt:lpstr>
      <vt:lpstr>PowerPoint Presentation</vt:lpstr>
      <vt:lpstr> COMMONLY USED  TUMOR MARKERS</vt:lpstr>
      <vt:lpstr>CA 125</vt:lpstr>
      <vt:lpstr>CA-125 values elevated in a number of gynecologic (eg,  endometrium, fallopian tube) and nongynecologic (eg,  pancreas, breast, colon, lung) cancers.</vt:lpstr>
      <vt:lpstr>Applications in ovarian cancer  detection</vt:lpstr>
      <vt:lpstr>Detection of recurrence and  progression of ovarian cancer</vt:lpstr>
      <vt:lpstr>Ovarian cancer screening using  CA-125</vt:lpstr>
      <vt:lpstr>Beta Human Chorionic Gonadotropin</vt:lpstr>
      <vt:lpstr>PowerPoint Presentation</vt:lpstr>
      <vt:lpstr>Criteria for Diagnosing malignant gestational trophoblastic disease:</vt:lpstr>
      <vt:lpstr>Alpha-Fetoprotein (AFP)</vt:lpstr>
      <vt:lpstr>Main clinical applications</vt:lpstr>
      <vt:lpstr>Prognostic Value :</vt:lpstr>
      <vt:lpstr>PowerPoint Presentation</vt:lpstr>
      <vt:lpstr>  Carcinoembryonic antigen :   CEA levels are elevated in up to 35% of patients with  endometrial cancer.</vt:lpstr>
      <vt:lpstr>Lactate Dehydrogenase</vt:lpstr>
      <vt:lpstr>Inhibin</vt:lpstr>
      <vt:lpstr>Other Tumor Markers</vt:lpstr>
      <vt:lpstr>Squamous cell carcinoma antigen</vt:lpstr>
      <vt:lpstr>Cancer antigen 27-29</vt:lpstr>
      <vt:lpstr>TA90</vt:lpstr>
      <vt:lpstr>Human Epidermal Growth Factor - 2</vt:lpstr>
      <vt:lpstr>Prostate Specific Antigen :</vt:lpstr>
      <vt:lpstr>Assessment of Circulating Tumor Cells :</vt:lpstr>
      <vt:lpstr>Some recommendations :</vt:lpstr>
      <vt:lpstr>KEY POINTS :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Hussain Ahmad</dc:creator>
  <cp:lastModifiedBy>Hussain Ahmad</cp:lastModifiedBy>
  <cp:revision>45</cp:revision>
  <dcterms:created xsi:type="dcterms:W3CDTF">2020-08-31T08:40:03Z</dcterms:created>
  <dcterms:modified xsi:type="dcterms:W3CDTF">2020-08-31T12:58:00Z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2018-02-12T00:00:00Z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2020-08-31T00:00:00Z</vt:filetime>
  </property>
</Properties>
</file>